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46" r:id="rId4"/>
  </p:sldMasterIdLst>
  <p:notesMasterIdLst>
    <p:notesMasterId r:id="rId32"/>
  </p:notesMasterIdLst>
  <p:handoutMasterIdLst>
    <p:handoutMasterId r:id="rId33"/>
  </p:handoutMasterIdLst>
  <p:sldIdLst>
    <p:sldId id="257" r:id="rId5"/>
    <p:sldId id="292" r:id="rId6"/>
    <p:sldId id="260" r:id="rId7"/>
    <p:sldId id="294" r:id="rId8"/>
    <p:sldId id="295" r:id="rId9"/>
    <p:sldId id="263" r:id="rId10"/>
    <p:sldId id="296" r:id="rId11"/>
    <p:sldId id="262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13" r:id="rId20"/>
    <p:sldId id="304" r:id="rId21"/>
    <p:sldId id="314" r:id="rId22"/>
    <p:sldId id="305" r:id="rId23"/>
    <p:sldId id="306" r:id="rId24"/>
    <p:sldId id="308" r:id="rId25"/>
    <p:sldId id="307" r:id="rId26"/>
    <p:sldId id="309" r:id="rId27"/>
    <p:sldId id="310" r:id="rId28"/>
    <p:sldId id="311" r:id="rId29"/>
    <p:sldId id="312" r:id="rId30"/>
    <p:sldId id="293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3B0B29-768F-4EEF-877F-DB45311F7E0C}">
          <p14:sldIdLst>
            <p14:sldId id="257"/>
            <p14:sldId id="292"/>
            <p14:sldId id="260"/>
            <p14:sldId id="294"/>
            <p14:sldId id="295"/>
            <p14:sldId id="263"/>
            <p14:sldId id="296"/>
            <p14:sldId id="262"/>
            <p14:sldId id="297"/>
            <p14:sldId id="298"/>
            <p14:sldId id="299"/>
            <p14:sldId id="300"/>
            <p14:sldId id="301"/>
            <p14:sldId id="302"/>
            <p14:sldId id="303"/>
            <p14:sldId id="313"/>
            <p14:sldId id="304"/>
            <p14:sldId id="314"/>
            <p14:sldId id="305"/>
            <p14:sldId id="306"/>
            <p14:sldId id="308"/>
            <p14:sldId id="307"/>
            <p14:sldId id="309"/>
            <p14:sldId id="310"/>
            <p14:sldId id="311"/>
            <p14:sldId id="31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138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C8AD6B-0376-4165-9726-848DCAD6EE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BE3801-7187-44F6-95B7-5D50C13FE0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079A7-AE6E-4198-962D-17E463E5E125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39BF17-EC84-40D7-A360-F9B0063E54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0CACC-CE3C-4317-AA07-4FA9889416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919E2-A0C4-450C-B18C-52F18BD07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014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977B4-4238-4C87-86AF-E731C3F098A2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97C88-71FF-43AA-B282-EC5F04EE0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7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97C88-71FF-43AA-B282-EC5F04EE0E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63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9" y="4645152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1"/>
                </a:solidFill>
                <a:latin typeface="+mn-lt"/>
              </a:defRPr>
            </a:lvl1pPr>
            <a:lvl2pPr marL="342892" indent="0" algn="ctr">
              <a:buNone/>
              <a:defRPr sz="1800"/>
            </a:lvl2pPr>
            <a:lvl3pPr marL="685784" indent="0" algn="ctr">
              <a:buNone/>
              <a:defRPr sz="1800"/>
            </a:lvl3pPr>
            <a:lvl4pPr marL="1028675" indent="0" algn="ctr">
              <a:buNone/>
              <a:defRPr sz="1500"/>
            </a:lvl4pPr>
            <a:lvl5pPr marL="1371566" indent="0" algn="ctr">
              <a:buNone/>
              <a:defRPr sz="1500"/>
            </a:lvl5pPr>
            <a:lvl6pPr marL="1714457" indent="0" algn="ctr">
              <a:buNone/>
              <a:defRPr sz="1500"/>
            </a:lvl6pPr>
            <a:lvl7pPr marL="2057349" indent="0" algn="ctr">
              <a:buNone/>
              <a:defRPr sz="1500"/>
            </a:lvl7pPr>
            <a:lvl8pPr marL="2400240" indent="0" algn="ctr">
              <a:buNone/>
              <a:defRPr sz="1500"/>
            </a:lvl8pPr>
            <a:lvl9pPr marL="2743132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905744" y="4474741"/>
            <a:ext cx="7406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CF75A-47E0-4F3C-9E9D-DEC8675A2C65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Lec</a:t>
            </a:r>
            <a:r>
              <a:rPr lang="en-US" dirty="0"/>
              <a:t> Jakaria, CSE, MIST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3A55C-5427-480E-AA58-2E1A937B1853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Lec</a:t>
            </a:r>
            <a:r>
              <a:rPr lang="en-US" dirty="0"/>
              <a:t> Jakaria, CSE, MIST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12EF1-CBB1-48E7-A3EB-8FCBFE12BFA4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Lec</a:t>
            </a:r>
            <a:r>
              <a:rPr lang="en-US" dirty="0"/>
              <a:t> Jakaria, CSE, MIST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0F3BA-182B-480E-8236-A7C295E96E6F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Lec</a:t>
            </a:r>
            <a:r>
              <a:rPr lang="en-US" dirty="0"/>
              <a:t> Jakaria, CSE, MIST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663440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1"/>
                </a:solidFill>
                <a:latin typeface="+mn-lt"/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905744" y="4485132"/>
            <a:ext cx="7406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0360F-67B5-4633-A9D4-19532DC9DE6A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Lec</a:t>
            </a:r>
            <a:r>
              <a:rPr lang="en-US" dirty="0"/>
              <a:t> Jakaria, CSE, MIST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1" y="2120901"/>
            <a:ext cx="3479803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58" y="2120900"/>
            <a:ext cx="3479803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1D870-CEFE-42AB-A0EA-6C06F585940E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Lec</a:t>
            </a:r>
            <a:r>
              <a:rPr lang="en-US" dirty="0"/>
              <a:t> Jakaria, CSE, MIST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1" y="2057400"/>
            <a:ext cx="3479803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1"/>
                </a:solidFill>
              </a:defRPr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1" y="2958278"/>
            <a:ext cx="3479803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6958" y="2057400"/>
            <a:ext cx="3479803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1"/>
                </a:solidFill>
              </a:defRPr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6958" y="2958277"/>
            <a:ext cx="3479803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524AC-C7AC-4A42-8FA6-2F0FF3E9C445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Lec</a:t>
            </a:r>
            <a:r>
              <a:rPr lang="en-US" dirty="0"/>
              <a:t> Jakaria, CSE, MIST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01A5-CC52-4637-BB83-B72D1D32F42E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Lec</a:t>
            </a:r>
            <a:r>
              <a:rPr lang="en-US" dirty="0"/>
              <a:t> Jakaria, CSE, MIST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B570-A882-4DEC-A4AB-6D649108C128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Lec</a:t>
            </a:r>
            <a:r>
              <a:rPr lang="en-US" dirty="0"/>
              <a:t> Jakaria, CSE, MIST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3" y="0"/>
            <a:ext cx="349072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3" y="786387"/>
            <a:ext cx="2638175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238" y="812803"/>
            <a:ext cx="4446259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602" y="3043054"/>
            <a:ext cx="2638175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350">
                <a:solidFill>
                  <a:srgbClr val="FFFFFF"/>
                </a:solidFill>
              </a:defRPr>
            </a:lvl1pPr>
            <a:lvl2pPr marL="342892" indent="0">
              <a:buNone/>
              <a:defRPr sz="900"/>
            </a:lvl2pPr>
            <a:lvl3pPr marL="685784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599" y="6446524"/>
            <a:ext cx="2638176" cy="365125"/>
          </a:xfrm>
        </p:spPr>
        <p:txBody>
          <a:bodyPr/>
          <a:lstStyle>
            <a:lvl1pPr algn="l">
              <a:defRPr/>
            </a:lvl1pPr>
          </a:lstStyle>
          <a:p>
            <a:fld id="{39AEC57D-47CD-4EAB-BE3F-21624F3C6028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94237" y="6446524"/>
            <a:ext cx="4000515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err="1"/>
              <a:t>Lec</a:t>
            </a:r>
            <a:r>
              <a:rPr lang="en-US" dirty="0"/>
              <a:t> Jakaria, CSE, MIST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2" y="4578351"/>
            <a:ext cx="9141619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1"/>
            <a:ext cx="9143989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4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4799362"/>
            <a:ext cx="7585235" cy="743682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715000"/>
            <a:ext cx="7584948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350">
                <a:solidFill>
                  <a:srgbClr val="FFFFFF"/>
                </a:solidFill>
              </a:defRPr>
            </a:lvl1pPr>
            <a:lvl2pPr marL="342892" indent="0">
              <a:buNone/>
              <a:defRPr sz="900"/>
            </a:lvl2pPr>
            <a:lvl3pPr marL="685784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298717-0AE5-4A1A-9E1B-6E14BDD58104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2" y="6446842"/>
            <a:ext cx="5113697" cy="365125"/>
          </a:xfrm>
        </p:spPr>
        <p:txBody>
          <a:bodyPr/>
          <a:lstStyle/>
          <a:p>
            <a:pPr algn="l"/>
            <a:r>
              <a:rPr lang="en-US" dirty="0" err="1"/>
              <a:t>Lec</a:t>
            </a:r>
            <a:r>
              <a:rPr lang="en-US" dirty="0"/>
              <a:t> Jakaria, CSE, MIST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108204"/>
            <a:ext cx="75438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63820" y="6446842"/>
            <a:ext cx="1938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FFFFFF"/>
                </a:solidFill>
              </a:defRPr>
            </a:lvl1pPr>
          </a:lstStyle>
          <a:p>
            <a:fld id="{A07FE12D-3754-4C35-92A7-D9E270A548F8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2" y="6446842"/>
            <a:ext cx="511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Lec</a:t>
            </a:r>
            <a:r>
              <a:rPr lang="en-US" dirty="0"/>
              <a:t> Jakaria, CSE, MIST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5188" y="6446842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895150" y="1897380"/>
            <a:ext cx="74752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685784" rtl="0" eaLnBrk="1" latinLnBrk="0" hangingPunct="1">
        <a:lnSpc>
          <a:spcPct val="90000"/>
        </a:lnSpc>
        <a:spcBef>
          <a:spcPct val="0"/>
        </a:spcBef>
        <a:buNone/>
        <a:defRPr sz="3525" i="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9" indent="-68579" algn="l" defTabSz="685784" rtl="0" eaLnBrk="1" latinLnBrk="0" hangingPunct="1">
        <a:lnSpc>
          <a:spcPct val="11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42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29" indent="-137157" algn="l" defTabSz="685784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12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86" indent="-137157" algn="l" defTabSz="685784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42" indent="-137157" algn="l" defTabSz="685784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99" indent="-137157" algn="l" defTabSz="685784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980" indent="-171446" algn="l" defTabSz="685784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76" indent="-171446" algn="l" defTabSz="685784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72" indent="-171446" algn="l" defTabSz="685784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69" indent="-171446" algn="l" defTabSz="685784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4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8.png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857254"/>
            <a:ext cx="9144001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3352" y="1354332"/>
            <a:ext cx="5204115" cy="2764511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rgbClr val="002060"/>
                </a:solidFill>
              </a:rPr>
            </a:br>
            <a:br>
              <a:rPr lang="en-US" sz="3600" dirty="0">
                <a:solidFill>
                  <a:srgbClr val="C00000"/>
                </a:solidFill>
              </a:rPr>
            </a:br>
            <a:br>
              <a:rPr lang="en-US" sz="3600" dirty="0">
                <a:solidFill>
                  <a:srgbClr val="C00000"/>
                </a:solidFill>
              </a:rPr>
            </a:br>
            <a:r>
              <a:rPr lang="en-US" sz="3200" dirty="0">
                <a:solidFill>
                  <a:srgbClr val="002060"/>
                </a:solidFill>
              </a:rPr>
              <a:t>CSE-214: Numerical Methods Sessional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3353" y="4365742"/>
            <a:ext cx="4702010" cy="127550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Md. Jakaria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CSE, MIST</a:t>
            </a:r>
          </a:p>
        </p:txBody>
      </p:sp>
      <p:pic>
        <p:nvPicPr>
          <p:cNvPr id="5" name="Picture 4" descr="stairs, hand rail, and abstract object along the wall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492642" cy="635639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70818" y="4231444"/>
            <a:ext cx="4227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id="{ECF34D25-0A3B-4C43-8152-27F47D07B488}"/>
              </a:ext>
            </a:extLst>
          </p:cNvPr>
          <p:cNvSpPr txBox="1">
            <a:spLocks/>
          </p:cNvSpPr>
          <p:nvPr/>
        </p:nvSpPr>
        <p:spPr>
          <a:xfrm>
            <a:off x="822960" y="434044"/>
            <a:ext cx="7543800" cy="702298"/>
          </a:xfrm>
          <a:prstGeom prst="rect">
            <a:avLst/>
          </a:prstGeom>
        </p:spPr>
        <p:txBody>
          <a:bodyPr/>
          <a:lstStyle>
            <a:lvl1pPr algn="l" defTabSz="6857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Simple Linear Regression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</p:spPr>
            <p:txBody>
              <a:bodyPr/>
              <a:lstStyle>
                <a:lvl1pPr marL="68579" indent="-68579" algn="l" defTabSz="685784" rtl="0" eaLnBrk="1" latinLnBrk="0" hangingPunct="1">
                  <a:lnSpc>
                    <a:spcPct val="110000"/>
                  </a:lnSpc>
                  <a:spcBef>
                    <a:spcPts val="900"/>
                  </a:spcBef>
                  <a:spcAft>
                    <a:spcPts val="15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42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8802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12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425186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562342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69949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824980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4976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4972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4969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spcAft>
                    <a:spcPts val="1200"/>
                  </a:spcAft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The mathematical expression for the straight line is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The error between the model and the observations can be represented by rearranging the equation,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  <a:blipFill>
                <a:blip r:embed="rId2"/>
                <a:stretch>
                  <a:fillRect l="-788" t="-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E428E0-59A8-4824-A320-F99D27A6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5188" y="6446842"/>
            <a:ext cx="585008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DF7F3C6-18BB-4494-96C8-28C392901223}"/>
              </a:ext>
            </a:extLst>
          </p:cNvPr>
          <p:cNvSpPr txBox="1">
            <a:spLocks/>
          </p:cNvSpPr>
          <p:nvPr/>
        </p:nvSpPr>
        <p:spPr>
          <a:xfrm>
            <a:off x="3031093" y="6442345"/>
            <a:ext cx="3287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214: Numerical Methods Sessional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4AFBB09-7137-49ED-9AD5-EF2F56F3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804" y="6446842"/>
            <a:ext cx="2944301" cy="365125"/>
          </a:xfrm>
        </p:spPr>
        <p:txBody>
          <a:bodyPr/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Jakaria</a:t>
            </a:r>
          </a:p>
        </p:txBody>
      </p:sp>
    </p:spTree>
    <p:extLst>
      <p:ext uri="{BB962C8B-B14F-4D97-AF65-F5344CB8AC3E}">
        <p14:creationId xmlns:p14="http://schemas.microsoft.com/office/powerpoint/2010/main" val="4189520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id="{ECF34D25-0A3B-4C43-8152-27F47D07B488}"/>
              </a:ext>
            </a:extLst>
          </p:cNvPr>
          <p:cNvSpPr txBox="1">
            <a:spLocks/>
          </p:cNvSpPr>
          <p:nvPr/>
        </p:nvSpPr>
        <p:spPr>
          <a:xfrm>
            <a:off x="822960" y="434044"/>
            <a:ext cx="7543800" cy="702298"/>
          </a:xfrm>
          <a:prstGeom prst="rect">
            <a:avLst/>
          </a:prstGeom>
        </p:spPr>
        <p:txBody>
          <a:bodyPr/>
          <a:lstStyle>
            <a:lvl1pPr algn="l" defTabSz="6857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Criteria for a “Best” Fit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7151" y="1070843"/>
                <a:ext cx="7735114" cy="4944862"/>
              </a:xfrm>
              <a:prstGeom prst="rect">
                <a:avLst/>
              </a:prstGeom>
            </p:spPr>
            <p:txBody>
              <a:bodyPr/>
              <a:lstStyle>
                <a:lvl1pPr marL="68579" indent="-68579" algn="l" defTabSz="685784" rtl="0" eaLnBrk="1" latinLnBrk="0" hangingPunct="1">
                  <a:lnSpc>
                    <a:spcPct val="110000"/>
                  </a:lnSpc>
                  <a:spcBef>
                    <a:spcPts val="900"/>
                  </a:spcBef>
                  <a:spcAft>
                    <a:spcPts val="15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42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8802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12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425186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562342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69949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824980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4976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4972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4969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150" dirty="0">
                    <a:solidFill>
                      <a:schemeClr val="tx1"/>
                    </a:solidFill>
                    <a:latin typeface="+mj-lt"/>
                  </a:rPr>
                  <a:t> Minimizing the sum of the residual errors for all the     available data</a:t>
                </a:r>
                <a14:m>
                  <m:oMath xmlns:m="http://schemas.openxmlformats.org/officeDocument/2006/math">
                    <m:r>
                      <a:rPr lang="en-US" sz="255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55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55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Where, n is the  total number of points.</a:t>
                </a:r>
              </a:p>
              <a:p>
                <a:pPr marL="0" indent="0">
                  <a:buNone/>
                </a:pPr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51" y="1070843"/>
                <a:ext cx="7735114" cy="4944862"/>
              </a:xfrm>
              <a:prstGeom prst="rect">
                <a:avLst/>
              </a:prstGeom>
              <a:blipFill>
                <a:blip r:embed="rId2"/>
                <a:stretch>
                  <a:fillRect l="-867" t="-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E428E0-59A8-4824-A320-F99D27A6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5188" y="6446842"/>
            <a:ext cx="585008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DF7F3C6-18BB-4494-96C8-28C392901223}"/>
              </a:ext>
            </a:extLst>
          </p:cNvPr>
          <p:cNvSpPr txBox="1">
            <a:spLocks/>
          </p:cNvSpPr>
          <p:nvPr/>
        </p:nvSpPr>
        <p:spPr>
          <a:xfrm>
            <a:off x="3031093" y="6442345"/>
            <a:ext cx="3287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214: Numerical Methods Sessional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4AFBB09-7137-49ED-9AD5-EF2F56F3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804" y="6446842"/>
            <a:ext cx="2944301" cy="365125"/>
          </a:xfrm>
        </p:spPr>
        <p:txBody>
          <a:bodyPr/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Jakaria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CB834-DA8C-4C79-9AAA-67762C871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5828" y="3547771"/>
            <a:ext cx="3649266" cy="253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0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id="{ECF34D25-0A3B-4C43-8152-27F47D07B488}"/>
              </a:ext>
            </a:extLst>
          </p:cNvPr>
          <p:cNvSpPr txBox="1">
            <a:spLocks/>
          </p:cNvSpPr>
          <p:nvPr/>
        </p:nvSpPr>
        <p:spPr>
          <a:xfrm>
            <a:off x="822960" y="434044"/>
            <a:ext cx="7543800" cy="702298"/>
          </a:xfrm>
          <a:prstGeom prst="rect">
            <a:avLst/>
          </a:prstGeom>
        </p:spPr>
        <p:txBody>
          <a:bodyPr/>
          <a:lstStyle>
            <a:lvl1pPr algn="l" defTabSz="6857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Criteria for a “Best” Fit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</p:spPr>
            <p:txBody>
              <a:bodyPr/>
              <a:lstStyle>
                <a:lvl1pPr marL="68579" indent="-68579" algn="l" defTabSz="685784" rtl="0" eaLnBrk="1" latinLnBrk="0" hangingPunct="1">
                  <a:lnSpc>
                    <a:spcPct val="110000"/>
                  </a:lnSpc>
                  <a:spcBef>
                    <a:spcPts val="900"/>
                  </a:spcBef>
                  <a:spcAft>
                    <a:spcPts val="15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42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8802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12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425186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562342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69949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824980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4976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4972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4969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150" dirty="0">
                    <a:solidFill>
                      <a:schemeClr val="tx1"/>
                    </a:solidFill>
                    <a:latin typeface="+mj-lt"/>
                  </a:rPr>
                  <a:t> Minimizing the sum of  the absolute values of the discrepancies</a:t>
                </a:r>
                <a14:m>
                  <m:oMath xmlns:m="http://schemas.openxmlformats.org/officeDocument/2006/math">
                    <m:r>
                      <a:rPr lang="en-US" sz="255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55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|= </m:t>
                          </m:r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55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Where, n is the  total number of points.</a:t>
                </a:r>
              </a:p>
              <a:p>
                <a:pPr marL="0" indent="0">
                  <a:buNone/>
                </a:pPr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  <a:blipFill>
                <a:blip r:embed="rId2"/>
                <a:stretch>
                  <a:fillRect l="-867" t="-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E428E0-59A8-4824-A320-F99D27A6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5188" y="6446842"/>
            <a:ext cx="585008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DF7F3C6-18BB-4494-96C8-28C392901223}"/>
              </a:ext>
            </a:extLst>
          </p:cNvPr>
          <p:cNvSpPr txBox="1">
            <a:spLocks/>
          </p:cNvSpPr>
          <p:nvPr/>
        </p:nvSpPr>
        <p:spPr>
          <a:xfrm>
            <a:off x="3031093" y="6442345"/>
            <a:ext cx="3287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214: Numerical Methods Sessional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4AFBB09-7137-49ED-9AD5-EF2F56F3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804" y="6446842"/>
            <a:ext cx="2944301" cy="365125"/>
          </a:xfrm>
        </p:spPr>
        <p:txBody>
          <a:bodyPr/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Jakaria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CB834-DA8C-4C79-9AAA-67762C871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5828" y="3547771"/>
            <a:ext cx="3649266" cy="25334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43115-4FFB-4965-AC6E-425916B6D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7335" y="3547772"/>
            <a:ext cx="3647759" cy="251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7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</p:spPr>
            <p:txBody>
              <a:bodyPr/>
              <a:lstStyle>
                <a:lvl1pPr marL="68579" indent="-68579" algn="l" defTabSz="685784" rtl="0" eaLnBrk="1" latinLnBrk="0" hangingPunct="1">
                  <a:lnSpc>
                    <a:spcPct val="110000"/>
                  </a:lnSpc>
                  <a:spcBef>
                    <a:spcPts val="900"/>
                  </a:spcBef>
                  <a:spcAft>
                    <a:spcPts val="15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42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8802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12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425186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562342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69949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824980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4976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4972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4969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150" dirty="0">
                    <a:solidFill>
                      <a:schemeClr val="tx1"/>
                    </a:solidFill>
                    <a:latin typeface="+mj-lt"/>
                  </a:rPr>
                  <a:t> Minimizing the sum of the squares of the residuals between the </a:t>
                </a:r>
                <a:r>
                  <a:rPr lang="en-US" sz="2150" dirty="0" err="1">
                    <a:solidFill>
                      <a:schemeClr val="tx1"/>
                    </a:solidFill>
                    <a:latin typeface="+mj-lt"/>
                  </a:rPr>
                  <a:t>observde</a:t>
                </a:r>
                <a:r>
                  <a:rPr lang="en-US" sz="2150" dirty="0">
                    <a:solidFill>
                      <a:schemeClr val="tx1"/>
                    </a:solidFill>
                    <a:latin typeface="+mj-lt"/>
                  </a:rPr>
                  <a:t> y and the y calculated with the linear model</a:t>
                </a:r>
                <a:endParaRPr lang="en-US" sz="255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baseline="-25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0" i="1" baseline="-25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0" i="1" baseline="-25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baseline="-25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000" b="0" i="1" baseline="3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0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Where, n is the  total number of points.</a:t>
                </a:r>
              </a:p>
              <a:p>
                <a:pPr marL="0" indent="0">
                  <a:buNone/>
                </a:pPr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  <a:blipFill>
                <a:blip r:embed="rId2"/>
                <a:stretch>
                  <a:fillRect l="-867" t="-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2">
            <a:extLst>
              <a:ext uri="{FF2B5EF4-FFF2-40B4-BE49-F238E27FC236}">
                <a16:creationId xmlns:a16="http://schemas.microsoft.com/office/drawing/2014/main" id="{ECF34D25-0A3B-4C43-8152-27F47D07B488}"/>
              </a:ext>
            </a:extLst>
          </p:cNvPr>
          <p:cNvSpPr txBox="1">
            <a:spLocks/>
          </p:cNvSpPr>
          <p:nvPr/>
        </p:nvSpPr>
        <p:spPr>
          <a:xfrm>
            <a:off x="822960" y="434044"/>
            <a:ext cx="7543800" cy="702298"/>
          </a:xfrm>
          <a:prstGeom prst="rect">
            <a:avLst/>
          </a:prstGeom>
        </p:spPr>
        <p:txBody>
          <a:bodyPr/>
          <a:lstStyle>
            <a:lvl1pPr algn="l" defTabSz="6857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Criteria for a “Best” Fit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E428E0-59A8-4824-A320-F99D27A6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5188" y="6446842"/>
            <a:ext cx="585008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DF7F3C6-18BB-4494-96C8-28C392901223}"/>
              </a:ext>
            </a:extLst>
          </p:cNvPr>
          <p:cNvSpPr txBox="1">
            <a:spLocks/>
          </p:cNvSpPr>
          <p:nvPr/>
        </p:nvSpPr>
        <p:spPr>
          <a:xfrm>
            <a:off x="3031093" y="6442345"/>
            <a:ext cx="3287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214: Numerical Methods Sessional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4AFBB09-7137-49ED-9AD5-EF2F56F3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804" y="6446842"/>
            <a:ext cx="2944301" cy="365125"/>
          </a:xfrm>
        </p:spPr>
        <p:txBody>
          <a:bodyPr/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Jakaria</a:t>
            </a:r>
          </a:p>
        </p:txBody>
      </p:sp>
    </p:spTree>
    <p:extLst>
      <p:ext uri="{BB962C8B-B14F-4D97-AF65-F5344CB8AC3E}">
        <p14:creationId xmlns:p14="http://schemas.microsoft.com/office/powerpoint/2010/main" val="4045656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</p:spPr>
            <p:txBody>
              <a:bodyPr/>
              <a:lstStyle>
                <a:lvl1pPr marL="68579" indent="-68579" algn="l" defTabSz="685784" rtl="0" eaLnBrk="1" latinLnBrk="0" hangingPunct="1">
                  <a:lnSpc>
                    <a:spcPct val="110000"/>
                  </a:lnSpc>
                  <a:spcBef>
                    <a:spcPts val="900"/>
                  </a:spcBef>
                  <a:spcAft>
                    <a:spcPts val="15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42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8802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12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425186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562342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69949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824980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4976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4972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4969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To determine values for a</a:t>
                </a:r>
                <a:r>
                  <a:rPr lang="en-US" sz="2000" b="0" baseline="-25000" dirty="0">
                    <a:solidFill>
                      <a:schemeClr val="tx1"/>
                    </a:solidFill>
                    <a:latin typeface="+mj-lt"/>
                  </a:rPr>
                  <a:t>0</a:t>
                </a: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 and a</a:t>
                </a:r>
                <a:r>
                  <a:rPr lang="en-US" sz="2000" b="0" baseline="-25000" dirty="0">
                    <a:solidFill>
                      <a:schemeClr val="tx1"/>
                    </a:solidFill>
                    <a:latin typeface="+mj-lt"/>
                  </a:rPr>
                  <a:t>1</a:t>
                </a: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, differentiated S</a:t>
                </a:r>
                <a:r>
                  <a:rPr lang="en-US" sz="2000" b="0" baseline="-25000" dirty="0">
                    <a:solidFill>
                      <a:schemeClr val="tx1"/>
                    </a:solidFill>
                    <a:latin typeface="+mj-lt"/>
                  </a:rPr>
                  <a:t>r </a:t>
                </a: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with respect to each coefficient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,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l-G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l-G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i="1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i="1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i="1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  <a:blipFill>
                <a:blip r:embed="rId2"/>
                <a:stretch>
                  <a:fillRect l="-788" t="-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2">
            <a:extLst>
              <a:ext uri="{FF2B5EF4-FFF2-40B4-BE49-F238E27FC236}">
                <a16:creationId xmlns:a16="http://schemas.microsoft.com/office/drawing/2014/main" id="{ECF34D25-0A3B-4C43-8152-27F47D07B488}"/>
              </a:ext>
            </a:extLst>
          </p:cNvPr>
          <p:cNvSpPr txBox="1">
            <a:spLocks/>
          </p:cNvSpPr>
          <p:nvPr/>
        </p:nvSpPr>
        <p:spPr>
          <a:xfrm>
            <a:off x="822960" y="434044"/>
            <a:ext cx="7543800" cy="702298"/>
          </a:xfrm>
          <a:prstGeom prst="rect">
            <a:avLst/>
          </a:prstGeom>
        </p:spPr>
        <p:txBody>
          <a:bodyPr/>
          <a:lstStyle>
            <a:lvl1pPr algn="l" defTabSz="6857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Least-Squares Fit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E428E0-59A8-4824-A320-F99D27A6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5188" y="6446842"/>
            <a:ext cx="585008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DF7F3C6-18BB-4494-96C8-28C392901223}"/>
              </a:ext>
            </a:extLst>
          </p:cNvPr>
          <p:cNvSpPr txBox="1">
            <a:spLocks/>
          </p:cNvSpPr>
          <p:nvPr/>
        </p:nvSpPr>
        <p:spPr>
          <a:xfrm>
            <a:off x="3031093" y="6442345"/>
            <a:ext cx="3287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214: Numerical Methods Sessional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4AFBB09-7137-49ED-9AD5-EF2F56F3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804" y="6446842"/>
            <a:ext cx="2944301" cy="365125"/>
          </a:xfrm>
        </p:spPr>
        <p:txBody>
          <a:bodyPr/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Jakaria</a:t>
            </a:r>
          </a:p>
        </p:txBody>
      </p:sp>
    </p:spTree>
    <p:extLst>
      <p:ext uri="{BB962C8B-B14F-4D97-AF65-F5344CB8AC3E}">
        <p14:creationId xmlns:p14="http://schemas.microsoft.com/office/powerpoint/2010/main" val="237381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</p:spPr>
            <p:txBody>
              <a:bodyPr/>
              <a:lstStyle>
                <a:lvl1pPr marL="68579" indent="-68579" algn="l" defTabSz="685784" rtl="0" eaLnBrk="1" latinLnBrk="0" hangingPunct="1">
                  <a:lnSpc>
                    <a:spcPct val="110000"/>
                  </a:lnSpc>
                  <a:spcBef>
                    <a:spcPts val="900"/>
                  </a:spcBef>
                  <a:spcAft>
                    <a:spcPts val="15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42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8802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12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425186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562342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69949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824980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4976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4972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4969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To determine values for a</a:t>
                </a:r>
                <a:r>
                  <a:rPr lang="en-US" sz="2000" b="0" baseline="-25000" dirty="0">
                    <a:solidFill>
                      <a:schemeClr val="tx1"/>
                    </a:solidFill>
                    <a:latin typeface="+mj-lt"/>
                  </a:rPr>
                  <a:t>0</a:t>
                </a: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 and a</a:t>
                </a:r>
                <a:r>
                  <a:rPr lang="en-US" sz="2000" b="0" baseline="-25000" dirty="0">
                    <a:solidFill>
                      <a:schemeClr val="tx1"/>
                    </a:solidFill>
                    <a:latin typeface="+mj-lt"/>
                  </a:rPr>
                  <a:t>1</a:t>
                </a: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, differentiated S</a:t>
                </a:r>
                <a:r>
                  <a:rPr lang="en-US" sz="2000" b="0" baseline="-25000" dirty="0">
                    <a:solidFill>
                      <a:schemeClr val="tx1"/>
                    </a:solidFill>
                    <a:latin typeface="+mj-lt"/>
                  </a:rPr>
                  <a:t>r </a:t>
                </a: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with respect to each coefficient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,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l-G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l-G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i="1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i="1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i="1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Or,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  <a:blipFill>
                <a:blip r:embed="rId2"/>
                <a:stretch>
                  <a:fillRect l="-788" t="-493" b="-3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2">
            <a:extLst>
              <a:ext uri="{FF2B5EF4-FFF2-40B4-BE49-F238E27FC236}">
                <a16:creationId xmlns:a16="http://schemas.microsoft.com/office/drawing/2014/main" id="{ECF34D25-0A3B-4C43-8152-27F47D07B488}"/>
              </a:ext>
            </a:extLst>
          </p:cNvPr>
          <p:cNvSpPr txBox="1">
            <a:spLocks/>
          </p:cNvSpPr>
          <p:nvPr/>
        </p:nvSpPr>
        <p:spPr>
          <a:xfrm>
            <a:off x="822960" y="434044"/>
            <a:ext cx="7543800" cy="702298"/>
          </a:xfrm>
          <a:prstGeom prst="rect">
            <a:avLst/>
          </a:prstGeom>
        </p:spPr>
        <p:txBody>
          <a:bodyPr/>
          <a:lstStyle>
            <a:lvl1pPr algn="l" defTabSz="6857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Least-Squares Fit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E428E0-59A8-4824-A320-F99D27A6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5188" y="6446842"/>
            <a:ext cx="585008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DF7F3C6-18BB-4494-96C8-28C392901223}"/>
              </a:ext>
            </a:extLst>
          </p:cNvPr>
          <p:cNvSpPr txBox="1">
            <a:spLocks/>
          </p:cNvSpPr>
          <p:nvPr/>
        </p:nvSpPr>
        <p:spPr>
          <a:xfrm>
            <a:off x="3031093" y="6442345"/>
            <a:ext cx="3287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214: Numerical Methods Sessional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4AFBB09-7137-49ED-9AD5-EF2F56F3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804" y="6446842"/>
            <a:ext cx="2944301" cy="365125"/>
          </a:xfrm>
        </p:spPr>
        <p:txBody>
          <a:bodyPr/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Jakaria</a:t>
            </a:r>
          </a:p>
        </p:txBody>
      </p:sp>
    </p:spTree>
    <p:extLst>
      <p:ext uri="{BB962C8B-B14F-4D97-AF65-F5344CB8AC3E}">
        <p14:creationId xmlns:p14="http://schemas.microsoft.com/office/powerpoint/2010/main" val="312976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</p:spPr>
            <p:txBody>
              <a:bodyPr/>
              <a:lstStyle>
                <a:lvl1pPr marL="68579" indent="-68579" algn="l" defTabSz="685784" rtl="0" eaLnBrk="1" latinLnBrk="0" hangingPunct="1">
                  <a:lnSpc>
                    <a:spcPct val="110000"/>
                  </a:lnSpc>
                  <a:spcBef>
                    <a:spcPts val="900"/>
                  </a:spcBef>
                  <a:spcAft>
                    <a:spcPts val="15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42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8802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12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425186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562342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69949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824980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4976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4972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4969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By re-arranging the equations</a:t>
                </a: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  <m:r>
                            <a:rPr lang="en-US" sz="20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sz="2000" b="0" baseline="3000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  <a:blipFill>
                <a:blip r:embed="rId2"/>
                <a:stretch>
                  <a:fillRect l="-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2">
            <a:extLst>
              <a:ext uri="{FF2B5EF4-FFF2-40B4-BE49-F238E27FC236}">
                <a16:creationId xmlns:a16="http://schemas.microsoft.com/office/drawing/2014/main" id="{ECF34D25-0A3B-4C43-8152-27F47D07B488}"/>
              </a:ext>
            </a:extLst>
          </p:cNvPr>
          <p:cNvSpPr txBox="1">
            <a:spLocks/>
          </p:cNvSpPr>
          <p:nvPr/>
        </p:nvSpPr>
        <p:spPr>
          <a:xfrm>
            <a:off x="822960" y="434044"/>
            <a:ext cx="7543800" cy="702298"/>
          </a:xfrm>
          <a:prstGeom prst="rect">
            <a:avLst/>
          </a:prstGeom>
        </p:spPr>
        <p:txBody>
          <a:bodyPr/>
          <a:lstStyle>
            <a:lvl1pPr algn="l" defTabSz="6857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Least-Squares Fit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E428E0-59A8-4824-A320-F99D27A6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5188" y="6446842"/>
            <a:ext cx="585008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DF7F3C6-18BB-4494-96C8-28C392901223}"/>
              </a:ext>
            </a:extLst>
          </p:cNvPr>
          <p:cNvSpPr txBox="1">
            <a:spLocks/>
          </p:cNvSpPr>
          <p:nvPr/>
        </p:nvSpPr>
        <p:spPr>
          <a:xfrm>
            <a:off x="3031093" y="6442345"/>
            <a:ext cx="3287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214: Numerical Methods Sessional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4AFBB09-7137-49ED-9AD5-EF2F56F3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804" y="6446842"/>
            <a:ext cx="2944301" cy="365125"/>
          </a:xfrm>
        </p:spPr>
        <p:txBody>
          <a:bodyPr/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Jakaria</a:t>
            </a:r>
          </a:p>
        </p:txBody>
      </p:sp>
    </p:spTree>
    <p:extLst>
      <p:ext uri="{BB962C8B-B14F-4D97-AF65-F5344CB8AC3E}">
        <p14:creationId xmlns:p14="http://schemas.microsoft.com/office/powerpoint/2010/main" val="279983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</p:spPr>
            <p:txBody>
              <a:bodyPr/>
              <a:lstStyle>
                <a:lvl1pPr marL="68579" indent="-68579" algn="l" defTabSz="685784" rtl="0" eaLnBrk="1" latinLnBrk="0" hangingPunct="1">
                  <a:lnSpc>
                    <a:spcPct val="110000"/>
                  </a:lnSpc>
                  <a:spcBef>
                    <a:spcPts val="900"/>
                  </a:spcBef>
                  <a:spcAft>
                    <a:spcPts val="15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42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8802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12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425186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562342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69949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824980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4976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4972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4969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  <m:r>
                            <a:rPr lang="en-US" sz="20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sz="2000" b="0" baseline="3000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endParaRPr lang="en-US" sz="2000" b="0" baseline="3000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They can be solved simultaneously,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  <m:r>
                            <a:rPr lang="en-US" sz="20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and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̅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  <a:blipFill>
                <a:blip r:embed="rId3"/>
                <a:stretch>
                  <a:fillRect l="-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2">
            <a:extLst>
              <a:ext uri="{FF2B5EF4-FFF2-40B4-BE49-F238E27FC236}">
                <a16:creationId xmlns:a16="http://schemas.microsoft.com/office/drawing/2014/main" id="{ECF34D25-0A3B-4C43-8152-27F47D07B488}"/>
              </a:ext>
            </a:extLst>
          </p:cNvPr>
          <p:cNvSpPr txBox="1">
            <a:spLocks/>
          </p:cNvSpPr>
          <p:nvPr/>
        </p:nvSpPr>
        <p:spPr>
          <a:xfrm>
            <a:off x="822960" y="434044"/>
            <a:ext cx="7543800" cy="702298"/>
          </a:xfrm>
          <a:prstGeom prst="rect">
            <a:avLst/>
          </a:prstGeom>
        </p:spPr>
        <p:txBody>
          <a:bodyPr/>
          <a:lstStyle>
            <a:lvl1pPr algn="l" defTabSz="6857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Least-Squares Fit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E428E0-59A8-4824-A320-F99D27A6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5188" y="6446842"/>
            <a:ext cx="585008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DF7F3C6-18BB-4494-96C8-28C392901223}"/>
              </a:ext>
            </a:extLst>
          </p:cNvPr>
          <p:cNvSpPr txBox="1">
            <a:spLocks/>
          </p:cNvSpPr>
          <p:nvPr/>
        </p:nvSpPr>
        <p:spPr>
          <a:xfrm>
            <a:off x="3031093" y="6442345"/>
            <a:ext cx="3287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214: Numerical Methods Sessional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4AFBB09-7137-49ED-9AD5-EF2F56F3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027" y="6442345"/>
            <a:ext cx="2944301" cy="365125"/>
          </a:xfrm>
        </p:spPr>
        <p:txBody>
          <a:bodyPr/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Jakaria</a:t>
            </a:r>
          </a:p>
        </p:txBody>
      </p:sp>
    </p:spTree>
    <p:extLst>
      <p:ext uri="{BB962C8B-B14F-4D97-AF65-F5344CB8AC3E}">
        <p14:creationId xmlns:p14="http://schemas.microsoft.com/office/powerpoint/2010/main" val="13580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FE50669D-1347-4D05-8B8E-1C67F8398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147" y="0"/>
            <a:ext cx="4287914" cy="616275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D5A5050-5598-4594-86FE-5EC0F2D2D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55107"/>
            <a:ext cx="4263862" cy="508690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0BC3489-C3CF-4390-987A-9726B968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4BFD01-AB28-4849-8399-E6F002770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5186" y="6446838"/>
            <a:ext cx="5850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69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</p:spPr>
            <p:txBody>
              <a:bodyPr/>
              <a:lstStyle>
                <a:lvl1pPr marL="68579" indent="-68579" algn="l" defTabSz="685784" rtl="0" eaLnBrk="1" latinLnBrk="0" hangingPunct="1">
                  <a:lnSpc>
                    <a:spcPct val="110000"/>
                  </a:lnSpc>
                  <a:spcBef>
                    <a:spcPts val="900"/>
                  </a:spcBef>
                  <a:spcAft>
                    <a:spcPts val="15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42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8802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12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425186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562342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69949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824980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4976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4972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4969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  <m:r>
                            <a:rPr lang="en-US" sz="20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20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̅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Our final model is, </a:t>
                </a:r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b="0" baseline="-2500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  <a:blipFill>
                <a:blip r:embed="rId2"/>
                <a:stretch>
                  <a:fillRect l="-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2">
            <a:extLst>
              <a:ext uri="{FF2B5EF4-FFF2-40B4-BE49-F238E27FC236}">
                <a16:creationId xmlns:a16="http://schemas.microsoft.com/office/drawing/2014/main" id="{ECF34D25-0A3B-4C43-8152-27F47D07B488}"/>
              </a:ext>
            </a:extLst>
          </p:cNvPr>
          <p:cNvSpPr txBox="1">
            <a:spLocks/>
          </p:cNvSpPr>
          <p:nvPr/>
        </p:nvSpPr>
        <p:spPr>
          <a:xfrm>
            <a:off x="822960" y="434044"/>
            <a:ext cx="7543800" cy="702298"/>
          </a:xfrm>
          <a:prstGeom prst="rect">
            <a:avLst/>
          </a:prstGeom>
        </p:spPr>
        <p:txBody>
          <a:bodyPr/>
          <a:lstStyle>
            <a:lvl1pPr algn="l" defTabSz="6857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Least-Squares Fit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E428E0-59A8-4824-A320-F99D27A6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5188" y="6446842"/>
            <a:ext cx="585008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DF7F3C6-18BB-4494-96C8-28C392901223}"/>
              </a:ext>
            </a:extLst>
          </p:cNvPr>
          <p:cNvSpPr txBox="1">
            <a:spLocks/>
          </p:cNvSpPr>
          <p:nvPr/>
        </p:nvSpPr>
        <p:spPr>
          <a:xfrm>
            <a:off x="3031093" y="6442345"/>
            <a:ext cx="3287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214: Numerical Methods Sessional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4AFBB09-7137-49ED-9AD5-EF2F56F3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804" y="6446842"/>
            <a:ext cx="2944301" cy="365125"/>
          </a:xfrm>
        </p:spPr>
        <p:txBody>
          <a:bodyPr/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Jakaria</a:t>
            </a:r>
          </a:p>
        </p:txBody>
      </p:sp>
    </p:spTree>
    <p:extLst>
      <p:ext uri="{BB962C8B-B14F-4D97-AF65-F5344CB8AC3E}">
        <p14:creationId xmlns:p14="http://schemas.microsoft.com/office/powerpoint/2010/main" val="397371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5000" t="5000" r="5000"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52E9B2-24F5-4BCE-A088-1702A42E49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2808" y="2249487"/>
            <a:ext cx="7543800" cy="3565525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rgbClr val="C00000"/>
                </a:solidFill>
              </a:rPr>
              <a:t>Linear Regression</a:t>
            </a:r>
            <a:br>
              <a:rPr lang="en-US" sz="6000" dirty="0">
                <a:solidFill>
                  <a:srgbClr val="C00000"/>
                </a:solidFill>
              </a:rPr>
            </a:br>
            <a:br>
              <a:rPr lang="en-US" sz="6000" dirty="0">
                <a:solidFill>
                  <a:srgbClr val="C00000"/>
                </a:solidFill>
              </a:rPr>
            </a:br>
            <a:br>
              <a:rPr lang="en-US" sz="6000" dirty="0">
                <a:solidFill>
                  <a:srgbClr val="C00000"/>
                </a:solidFill>
              </a:rPr>
            </a:b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0A141EE-4E71-4994-93BE-5E0E0297C5E8}"/>
              </a:ext>
            </a:extLst>
          </p:cNvPr>
          <p:cNvSpPr txBox="1">
            <a:spLocks/>
          </p:cNvSpPr>
          <p:nvPr/>
        </p:nvSpPr>
        <p:spPr>
          <a:xfrm>
            <a:off x="3031093" y="6448695"/>
            <a:ext cx="3287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214: Numerical Methods Sessional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81843CA-0A88-4480-B656-1ADC9AAA9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804" y="6453192"/>
            <a:ext cx="2944301" cy="365125"/>
          </a:xfrm>
        </p:spPr>
        <p:txBody>
          <a:bodyPr/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Jakaria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BB3C568-C676-48A0-9751-03237A65B0B8}"/>
              </a:ext>
            </a:extLst>
          </p:cNvPr>
          <p:cNvSpPr txBox="1">
            <a:spLocks/>
          </p:cNvSpPr>
          <p:nvPr/>
        </p:nvSpPr>
        <p:spPr>
          <a:xfrm>
            <a:off x="8343900" y="6448694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331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81FABCBE-1AC6-462C-B180-8DE664A8C92F}"/>
              </a:ext>
            </a:extLst>
          </p:cNvPr>
          <p:cNvSpPr txBox="1">
            <a:spLocks/>
          </p:cNvSpPr>
          <p:nvPr/>
        </p:nvSpPr>
        <p:spPr>
          <a:xfrm>
            <a:off x="777240" y="1314664"/>
            <a:ext cx="7735114" cy="3887651"/>
          </a:xfrm>
          <a:prstGeom prst="rect">
            <a:avLst/>
          </a:prstGeom>
        </p:spPr>
        <p:txBody>
          <a:bodyPr/>
          <a:lstStyle>
            <a:lvl1pPr marL="68579" indent="-68579" algn="l" defTabSz="685784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42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29" indent="-137157" algn="l" defTabSz="685784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12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86" indent="-137157" algn="l" defTabSz="685784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9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42" indent="-137157" algn="l" defTabSz="685784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9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499" indent="-137157" algn="l" defTabSz="685784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9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4980" indent="-171446" algn="l" defTabSz="685784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76" indent="-171446" algn="l" defTabSz="685784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72" indent="-171446" algn="l" defTabSz="685784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69" indent="-171446" algn="l" defTabSz="685784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j-lt"/>
              </a:rPr>
              <a:t>R-squared value is a statistical measure of how close the data are to the fitted regression line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j-lt"/>
              </a:rPr>
              <a:t>It is also known as coefficient of determination, or the coefficient of multiple determination</a:t>
            </a:r>
          </a:p>
          <a:p>
            <a:pPr marL="150872" lvl="1" indent="0">
              <a:buNone/>
            </a:pPr>
            <a:endParaRPr lang="en-US" sz="2000" dirty="0">
              <a:solidFill>
                <a:schemeClr val="tx1"/>
              </a:solidFill>
              <a:latin typeface="+mj-lt"/>
            </a:endParaRPr>
          </a:p>
          <a:p>
            <a:pPr marL="150872" lvl="1" indent="0">
              <a:buNone/>
            </a:pPr>
            <a:endParaRPr lang="en-US" sz="2000" b="0" dirty="0">
              <a:solidFill>
                <a:schemeClr val="tx1"/>
              </a:solidFill>
              <a:latin typeface="+mj-lt"/>
            </a:endParaRPr>
          </a:p>
          <a:p>
            <a:pPr marL="150872" lvl="1" indent="0">
              <a:buNone/>
            </a:pPr>
            <a:endParaRPr lang="en-US" sz="2000" b="0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endParaRPr lang="en-US" sz="20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2">
            <a:extLst>
              <a:ext uri="{FF2B5EF4-FFF2-40B4-BE49-F238E27FC236}">
                <a16:creationId xmlns:a16="http://schemas.microsoft.com/office/drawing/2014/main" id="{ECF34D25-0A3B-4C43-8152-27F47D07B488}"/>
              </a:ext>
            </a:extLst>
          </p:cNvPr>
          <p:cNvSpPr txBox="1">
            <a:spLocks/>
          </p:cNvSpPr>
          <p:nvPr/>
        </p:nvSpPr>
        <p:spPr>
          <a:xfrm>
            <a:off x="822960" y="434044"/>
            <a:ext cx="7543800" cy="702298"/>
          </a:xfrm>
          <a:prstGeom prst="rect">
            <a:avLst/>
          </a:prstGeom>
        </p:spPr>
        <p:txBody>
          <a:bodyPr/>
          <a:lstStyle>
            <a:lvl1pPr algn="l" defTabSz="6857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Goodness of Fit: R-Square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E428E0-59A8-4824-A320-F99D27A6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5188" y="6446842"/>
            <a:ext cx="585008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DF7F3C6-18BB-4494-96C8-28C392901223}"/>
              </a:ext>
            </a:extLst>
          </p:cNvPr>
          <p:cNvSpPr txBox="1">
            <a:spLocks/>
          </p:cNvSpPr>
          <p:nvPr/>
        </p:nvSpPr>
        <p:spPr>
          <a:xfrm>
            <a:off x="3031093" y="6442345"/>
            <a:ext cx="3287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214: Numerical Methods Sessional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4AFBB09-7137-49ED-9AD5-EF2F56F3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804" y="6446842"/>
            <a:ext cx="2944301" cy="365125"/>
          </a:xfrm>
        </p:spPr>
        <p:txBody>
          <a:bodyPr/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Jakaria</a:t>
            </a:r>
          </a:p>
        </p:txBody>
      </p:sp>
    </p:spTree>
    <p:extLst>
      <p:ext uri="{BB962C8B-B14F-4D97-AF65-F5344CB8AC3E}">
        <p14:creationId xmlns:p14="http://schemas.microsoft.com/office/powerpoint/2010/main" val="931971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</p:spPr>
            <p:txBody>
              <a:bodyPr/>
              <a:lstStyle>
                <a:lvl1pPr marL="68579" indent="-68579" algn="l" defTabSz="685784" rtl="0" eaLnBrk="1" latinLnBrk="0" hangingPunct="1">
                  <a:lnSpc>
                    <a:spcPct val="110000"/>
                  </a:lnSpc>
                  <a:spcBef>
                    <a:spcPts val="900"/>
                  </a:spcBef>
                  <a:spcAft>
                    <a:spcPts val="15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42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8802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12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425186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562342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69949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824980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4976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4972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4969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Sum of the squares of the residuals between the observed y and the y calculated with the linear model</a:t>
                </a:r>
              </a:p>
              <a:p>
                <a:pPr marL="15087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baseline="-25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0" i="1" baseline="-25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0" i="1" baseline="-25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baseline="-25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000" b="0" i="1" baseline="3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Sum of the squares of the residuals between the data points and the mean: </a:t>
                </a:r>
              </a:p>
              <a:p>
                <a:pPr marL="15087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b="0" i="1" baseline="3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150872" lvl="1" indent="0">
                  <a:buNone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150872" lvl="1" indent="0">
                  <a:buNone/>
                </a:pPr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150872" lvl="1" indent="0">
                  <a:buNone/>
                </a:pPr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  <a:blipFill>
                <a:blip r:embed="rId2"/>
                <a:stretch>
                  <a:fillRect t="-616" r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2">
            <a:extLst>
              <a:ext uri="{FF2B5EF4-FFF2-40B4-BE49-F238E27FC236}">
                <a16:creationId xmlns:a16="http://schemas.microsoft.com/office/drawing/2014/main" id="{ECF34D25-0A3B-4C43-8152-27F47D07B488}"/>
              </a:ext>
            </a:extLst>
          </p:cNvPr>
          <p:cNvSpPr txBox="1">
            <a:spLocks/>
          </p:cNvSpPr>
          <p:nvPr/>
        </p:nvSpPr>
        <p:spPr>
          <a:xfrm>
            <a:off x="822960" y="434044"/>
            <a:ext cx="7543800" cy="702298"/>
          </a:xfrm>
          <a:prstGeom prst="rect">
            <a:avLst/>
          </a:prstGeom>
        </p:spPr>
        <p:txBody>
          <a:bodyPr/>
          <a:lstStyle>
            <a:lvl1pPr algn="l" defTabSz="6857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Goodness of Fit: R-Square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E428E0-59A8-4824-A320-F99D27A6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5188" y="6446842"/>
            <a:ext cx="585008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DF7F3C6-18BB-4494-96C8-28C392901223}"/>
              </a:ext>
            </a:extLst>
          </p:cNvPr>
          <p:cNvSpPr txBox="1">
            <a:spLocks/>
          </p:cNvSpPr>
          <p:nvPr/>
        </p:nvSpPr>
        <p:spPr>
          <a:xfrm>
            <a:off x="3031093" y="6442345"/>
            <a:ext cx="3287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214: Numerical Methods Sessional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4AFBB09-7137-49ED-9AD5-EF2F56F3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804" y="6446842"/>
            <a:ext cx="2944301" cy="365125"/>
          </a:xfrm>
        </p:spPr>
        <p:txBody>
          <a:bodyPr/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Jakaria</a:t>
            </a:r>
          </a:p>
        </p:txBody>
      </p:sp>
    </p:spTree>
    <p:extLst>
      <p:ext uri="{BB962C8B-B14F-4D97-AF65-F5344CB8AC3E}">
        <p14:creationId xmlns:p14="http://schemas.microsoft.com/office/powerpoint/2010/main" val="105698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</p:spPr>
            <p:txBody>
              <a:bodyPr/>
              <a:lstStyle>
                <a:lvl1pPr marL="68579" indent="-68579" algn="l" defTabSz="685784" rtl="0" eaLnBrk="1" latinLnBrk="0" hangingPunct="1">
                  <a:lnSpc>
                    <a:spcPct val="110000"/>
                  </a:lnSpc>
                  <a:spcBef>
                    <a:spcPts val="900"/>
                  </a:spcBef>
                  <a:spcAft>
                    <a:spcPts val="15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42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8802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12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425186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562342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69949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824980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4976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4972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4969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087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baseline="-25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0" i="1" baseline="-25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0" i="1" baseline="-25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baseline="-25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000" b="0" i="1" baseline="3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150872" lvl="1" indent="0">
                  <a:buNone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15087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b="0" i="1" baseline="3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150872" lvl="1" indent="0">
                  <a:buNone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Coefficient of determination </a:t>
                </a:r>
              </a:p>
              <a:p>
                <a:pPr marL="15087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𝑆𝑟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150872" lvl="1" indent="0">
                  <a:buNone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150872" lvl="1" indent="0">
                  <a:buNone/>
                </a:pPr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150872" lvl="1" indent="0">
                  <a:buNone/>
                </a:pPr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2">
            <a:extLst>
              <a:ext uri="{FF2B5EF4-FFF2-40B4-BE49-F238E27FC236}">
                <a16:creationId xmlns:a16="http://schemas.microsoft.com/office/drawing/2014/main" id="{ECF34D25-0A3B-4C43-8152-27F47D07B488}"/>
              </a:ext>
            </a:extLst>
          </p:cNvPr>
          <p:cNvSpPr txBox="1">
            <a:spLocks/>
          </p:cNvSpPr>
          <p:nvPr/>
        </p:nvSpPr>
        <p:spPr>
          <a:xfrm>
            <a:off x="822960" y="434044"/>
            <a:ext cx="7543800" cy="702298"/>
          </a:xfrm>
          <a:prstGeom prst="rect">
            <a:avLst/>
          </a:prstGeom>
        </p:spPr>
        <p:txBody>
          <a:bodyPr/>
          <a:lstStyle>
            <a:lvl1pPr algn="l" defTabSz="6857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Goodness of Fit: R-Square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E428E0-59A8-4824-A320-F99D27A6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5188" y="6446842"/>
            <a:ext cx="585008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DF7F3C6-18BB-4494-96C8-28C392901223}"/>
              </a:ext>
            </a:extLst>
          </p:cNvPr>
          <p:cNvSpPr txBox="1">
            <a:spLocks/>
          </p:cNvSpPr>
          <p:nvPr/>
        </p:nvSpPr>
        <p:spPr>
          <a:xfrm>
            <a:off x="3031093" y="6442345"/>
            <a:ext cx="3287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214: Numerical Methods Sessional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4AFBB09-7137-49ED-9AD5-EF2F56F3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804" y="6446842"/>
            <a:ext cx="2944301" cy="365125"/>
          </a:xfrm>
        </p:spPr>
        <p:txBody>
          <a:bodyPr/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Jakaria</a:t>
            </a:r>
          </a:p>
        </p:txBody>
      </p:sp>
    </p:spTree>
    <p:extLst>
      <p:ext uri="{BB962C8B-B14F-4D97-AF65-F5344CB8AC3E}">
        <p14:creationId xmlns:p14="http://schemas.microsoft.com/office/powerpoint/2010/main" val="409756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</p:spPr>
            <p:txBody>
              <a:bodyPr/>
              <a:lstStyle>
                <a:lvl1pPr marL="68579" indent="-68579" algn="l" defTabSz="685784" rtl="0" eaLnBrk="1" latinLnBrk="0" hangingPunct="1">
                  <a:lnSpc>
                    <a:spcPct val="110000"/>
                  </a:lnSpc>
                  <a:spcBef>
                    <a:spcPts val="900"/>
                  </a:spcBef>
                  <a:spcAft>
                    <a:spcPts val="15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42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8802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12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425186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562342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69949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824980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4976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4972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4969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Coefficient of determination  </a:t>
                </a:r>
              </a:p>
              <a:p>
                <a:pPr marL="150872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𝑆𝑟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150872" lvl="1" indent="0">
                  <a:buNone/>
                </a:pPr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lvl="1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 For a perfect fit, S</a:t>
                </a:r>
                <a:r>
                  <a:rPr lang="en-US" sz="2000" b="0" baseline="-25000" dirty="0">
                    <a:solidFill>
                      <a:schemeClr val="tx1"/>
                    </a:solidFill>
                    <a:latin typeface="+mj-lt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 = 0 and r</a:t>
                </a:r>
                <a:r>
                  <a:rPr lang="en-US" sz="2000" b="0" baseline="30000" dirty="0">
                    <a:solidFill>
                      <a:schemeClr val="tx1"/>
                    </a:solidFill>
                    <a:latin typeface="+mj-lt"/>
                  </a:rPr>
                  <a:t>2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= </a:t>
                </a: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1, signifying100 percent co-relation among the data points.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 For a worst fit, S</a:t>
                </a:r>
                <a:r>
                  <a:rPr lang="en-US" sz="2000" b="0" baseline="-25000" dirty="0">
                    <a:solidFill>
                      <a:schemeClr val="tx1"/>
                    </a:solidFill>
                    <a:latin typeface="+mj-lt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 = S</a:t>
                </a:r>
                <a:r>
                  <a:rPr lang="en-US" sz="2000" b="0" baseline="-25000" dirty="0">
                    <a:solidFill>
                      <a:schemeClr val="tx1"/>
                    </a:solidFill>
                    <a:latin typeface="+mj-lt"/>
                  </a:rPr>
                  <a:t>t</a:t>
                </a: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 and r</a:t>
                </a:r>
                <a:r>
                  <a:rPr lang="en-US" sz="2000" b="0" baseline="30000" dirty="0">
                    <a:solidFill>
                      <a:schemeClr val="tx1"/>
                    </a:solidFill>
                    <a:latin typeface="+mj-lt"/>
                  </a:rPr>
                  <a:t>2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= 0</a:t>
                </a: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, signifying 0 percent co-relation among the data points. </a:t>
                </a:r>
              </a:p>
              <a:p>
                <a:pPr marL="0" indent="0">
                  <a:buNone/>
                </a:pPr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  <a:blipFill>
                <a:blip r:embed="rId2"/>
                <a:stretch>
                  <a:fillRect t="-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2">
            <a:extLst>
              <a:ext uri="{FF2B5EF4-FFF2-40B4-BE49-F238E27FC236}">
                <a16:creationId xmlns:a16="http://schemas.microsoft.com/office/drawing/2014/main" id="{ECF34D25-0A3B-4C43-8152-27F47D07B488}"/>
              </a:ext>
            </a:extLst>
          </p:cNvPr>
          <p:cNvSpPr txBox="1">
            <a:spLocks/>
          </p:cNvSpPr>
          <p:nvPr/>
        </p:nvSpPr>
        <p:spPr>
          <a:xfrm>
            <a:off x="822960" y="434044"/>
            <a:ext cx="7543800" cy="702298"/>
          </a:xfrm>
          <a:prstGeom prst="rect">
            <a:avLst/>
          </a:prstGeom>
        </p:spPr>
        <p:txBody>
          <a:bodyPr/>
          <a:lstStyle>
            <a:lvl1pPr algn="l" defTabSz="6857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Goodness of Fit: R-Square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E428E0-59A8-4824-A320-F99D27A6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5188" y="6446842"/>
            <a:ext cx="585008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DF7F3C6-18BB-4494-96C8-28C392901223}"/>
              </a:ext>
            </a:extLst>
          </p:cNvPr>
          <p:cNvSpPr txBox="1">
            <a:spLocks/>
          </p:cNvSpPr>
          <p:nvPr/>
        </p:nvSpPr>
        <p:spPr>
          <a:xfrm>
            <a:off x="3031093" y="6442345"/>
            <a:ext cx="3287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214: Numerical Methods Sessional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4AFBB09-7137-49ED-9AD5-EF2F56F3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804" y="6446842"/>
            <a:ext cx="2944301" cy="365125"/>
          </a:xfrm>
        </p:spPr>
        <p:txBody>
          <a:bodyPr/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Jakaria</a:t>
            </a:r>
          </a:p>
        </p:txBody>
      </p:sp>
    </p:spTree>
    <p:extLst>
      <p:ext uri="{BB962C8B-B14F-4D97-AF65-F5344CB8AC3E}">
        <p14:creationId xmlns:p14="http://schemas.microsoft.com/office/powerpoint/2010/main" val="73899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id="{ECF34D25-0A3B-4C43-8152-27F47D07B488}"/>
              </a:ext>
            </a:extLst>
          </p:cNvPr>
          <p:cNvSpPr txBox="1">
            <a:spLocks/>
          </p:cNvSpPr>
          <p:nvPr/>
        </p:nvSpPr>
        <p:spPr>
          <a:xfrm>
            <a:off x="822960" y="434044"/>
            <a:ext cx="7543800" cy="702298"/>
          </a:xfrm>
          <a:prstGeom prst="rect">
            <a:avLst/>
          </a:prstGeom>
        </p:spPr>
        <p:txBody>
          <a:bodyPr/>
          <a:lstStyle>
            <a:lvl1pPr algn="l" defTabSz="6857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Polynomial Regression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</p:spPr>
            <p:txBody>
              <a:bodyPr/>
              <a:lstStyle>
                <a:lvl1pPr marL="68579" indent="-68579" algn="l" defTabSz="685784" rtl="0" eaLnBrk="1" latinLnBrk="0" hangingPunct="1">
                  <a:lnSpc>
                    <a:spcPct val="110000"/>
                  </a:lnSpc>
                  <a:spcBef>
                    <a:spcPts val="900"/>
                  </a:spcBef>
                  <a:spcAft>
                    <a:spcPts val="15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42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8802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12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425186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562342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69949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824980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4976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4972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4969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spcAft>
                    <a:spcPts val="1200"/>
                  </a:spcAft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The mathematical expression for  a second-order polynomial or quadratic: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baseline="3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The error between the model and the observations can be represented by rearranging the equation,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baseline="30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For this case the sum of the squares of the residuals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baseline="-25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0" i="1" baseline="-25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0" i="1" baseline="-25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baseline="-25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i="1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baseline="-25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 baseline="30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baseline="3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  <a:blipFill>
                <a:blip r:embed="rId2"/>
                <a:stretch>
                  <a:fillRect l="-788" t="-493" r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E428E0-59A8-4824-A320-F99D27A6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5188" y="6446842"/>
            <a:ext cx="585008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DF7F3C6-18BB-4494-96C8-28C392901223}"/>
              </a:ext>
            </a:extLst>
          </p:cNvPr>
          <p:cNvSpPr txBox="1">
            <a:spLocks/>
          </p:cNvSpPr>
          <p:nvPr/>
        </p:nvSpPr>
        <p:spPr>
          <a:xfrm>
            <a:off x="3031093" y="6442345"/>
            <a:ext cx="3287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214: Numerical Methods Sessional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4AFBB09-7137-49ED-9AD5-EF2F56F3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804" y="6446842"/>
            <a:ext cx="2944301" cy="365125"/>
          </a:xfrm>
        </p:spPr>
        <p:txBody>
          <a:bodyPr/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Jakaria</a:t>
            </a:r>
          </a:p>
        </p:txBody>
      </p:sp>
    </p:spTree>
    <p:extLst>
      <p:ext uri="{BB962C8B-B14F-4D97-AF65-F5344CB8AC3E}">
        <p14:creationId xmlns:p14="http://schemas.microsoft.com/office/powerpoint/2010/main" val="141299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</p:spPr>
            <p:txBody>
              <a:bodyPr/>
              <a:lstStyle>
                <a:lvl1pPr marL="68579" indent="-68579" algn="l" defTabSz="685784" rtl="0" eaLnBrk="1" latinLnBrk="0" hangingPunct="1">
                  <a:lnSpc>
                    <a:spcPct val="110000"/>
                  </a:lnSpc>
                  <a:spcBef>
                    <a:spcPts val="900"/>
                  </a:spcBef>
                  <a:spcAft>
                    <a:spcPts val="15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42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8802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12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425186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562342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69949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824980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4976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4972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4969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To determine values for a</a:t>
                </a:r>
                <a:r>
                  <a:rPr lang="en-US" sz="2000" b="0" baseline="-25000" dirty="0">
                    <a:solidFill>
                      <a:schemeClr val="tx1"/>
                    </a:solidFill>
                    <a:latin typeface="+mj-lt"/>
                  </a:rPr>
                  <a:t>0</a:t>
                </a: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 , a</a:t>
                </a:r>
                <a:r>
                  <a:rPr lang="en-US" sz="2000" b="0" baseline="-25000" dirty="0">
                    <a:solidFill>
                      <a:schemeClr val="tx1"/>
                    </a:solidFill>
                    <a:latin typeface="+mj-lt"/>
                  </a:rPr>
                  <a:t>1</a:t>
                </a: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 and a</a:t>
                </a:r>
                <a:r>
                  <a:rPr lang="en-US" sz="2000" b="0" baseline="-25000" dirty="0">
                    <a:solidFill>
                      <a:schemeClr val="tx1"/>
                    </a:solidFill>
                    <a:latin typeface="+mj-lt"/>
                  </a:rPr>
                  <a:t>2 </a:t>
                </a: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differentiated S</a:t>
                </a:r>
                <a:r>
                  <a:rPr lang="en-US" sz="2000" b="0" baseline="-25000" dirty="0">
                    <a:solidFill>
                      <a:schemeClr val="tx1"/>
                    </a:solidFill>
                    <a:latin typeface="+mj-lt"/>
                  </a:rPr>
                  <a:t>r </a:t>
                </a: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with respect to each coefficient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,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l-G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baseline="30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en-US" sz="20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l-G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i="1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i="1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i="1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i="1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baseline="-25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 baseline="30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l-G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i="1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i="1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i="1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i="1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baseline="-25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 baseline="30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baseline="3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  <a:blipFill>
                <a:blip r:embed="rId2"/>
                <a:stretch>
                  <a:fillRect l="-788" t="-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2">
            <a:extLst>
              <a:ext uri="{FF2B5EF4-FFF2-40B4-BE49-F238E27FC236}">
                <a16:creationId xmlns:a16="http://schemas.microsoft.com/office/drawing/2014/main" id="{ECF34D25-0A3B-4C43-8152-27F47D07B488}"/>
              </a:ext>
            </a:extLst>
          </p:cNvPr>
          <p:cNvSpPr txBox="1">
            <a:spLocks/>
          </p:cNvSpPr>
          <p:nvPr/>
        </p:nvSpPr>
        <p:spPr>
          <a:xfrm>
            <a:off x="822960" y="434044"/>
            <a:ext cx="7543800" cy="702298"/>
          </a:xfrm>
          <a:prstGeom prst="rect">
            <a:avLst/>
          </a:prstGeom>
        </p:spPr>
        <p:txBody>
          <a:bodyPr/>
          <a:lstStyle>
            <a:lvl1pPr algn="l" defTabSz="6857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Least-Squares Fit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E428E0-59A8-4824-A320-F99D27A6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5188" y="6446842"/>
            <a:ext cx="585008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DF7F3C6-18BB-4494-96C8-28C392901223}"/>
              </a:ext>
            </a:extLst>
          </p:cNvPr>
          <p:cNvSpPr txBox="1">
            <a:spLocks/>
          </p:cNvSpPr>
          <p:nvPr/>
        </p:nvSpPr>
        <p:spPr>
          <a:xfrm>
            <a:off x="3031093" y="6442345"/>
            <a:ext cx="3287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214: Numerical Methods Sessional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4AFBB09-7137-49ED-9AD5-EF2F56F3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804" y="6446842"/>
            <a:ext cx="2944301" cy="365125"/>
          </a:xfrm>
        </p:spPr>
        <p:txBody>
          <a:bodyPr/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Jakaria</a:t>
            </a:r>
          </a:p>
        </p:txBody>
      </p:sp>
    </p:spTree>
    <p:extLst>
      <p:ext uri="{BB962C8B-B14F-4D97-AF65-F5344CB8AC3E}">
        <p14:creationId xmlns:p14="http://schemas.microsoft.com/office/powerpoint/2010/main" val="80984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</p:spPr>
            <p:txBody>
              <a:bodyPr/>
              <a:lstStyle>
                <a:lvl1pPr marL="68579" indent="-68579" algn="l" defTabSz="685784" rtl="0" eaLnBrk="1" latinLnBrk="0" hangingPunct="1">
                  <a:lnSpc>
                    <a:spcPct val="110000"/>
                  </a:lnSpc>
                  <a:spcBef>
                    <a:spcPts val="900"/>
                  </a:spcBef>
                  <a:spcAft>
                    <a:spcPts val="15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42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8802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12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425186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562342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69949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824980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4976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4972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4969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By re-arranging the equations</a:t>
                </a: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  <m:r>
                            <a:rPr lang="en-US" sz="20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  <m:r>
                            <a:rPr lang="en-US" sz="20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  <m:r>
                            <a:rPr lang="en-US" sz="20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sz="2000" b="0" baseline="-2500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  <m:r>
                            <a:rPr lang="en-US" sz="20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  <m:r>
                            <a:rPr lang="en-US" sz="20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  <m:r>
                            <a:rPr lang="en-US" sz="20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sz="2000" b="0" baseline="3000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They can be solved simultaneously by Gauss-Jordan Elimination or other methods.  </a:t>
                </a:r>
              </a:p>
              <a:p>
                <a:pPr marL="0" indent="0" algn="ctr">
                  <a:buNone/>
                </a:pPr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  <a:blipFill>
                <a:blip r:embed="rId2"/>
                <a:stretch>
                  <a:fillRect l="-788" t="-493" b="-2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2">
            <a:extLst>
              <a:ext uri="{FF2B5EF4-FFF2-40B4-BE49-F238E27FC236}">
                <a16:creationId xmlns:a16="http://schemas.microsoft.com/office/drawing/2014/main" id="{ECF34D25-0A3B-4C43-8152-27F47D07B488}"/>
              </a:ext>
            </a:extLst>
          </p:cNvPr>
          <p:cNvSpPr txBox="1">
            <a:spLocks/>
          </p:cNvSpPr>
          <p:nvPr/>
        </p:nvSpPr>
        <p:spPr>
          <a:xfrm>
            <a:off x="822960" y="434044"/>
            <a:ext cx="7543800" cy="702298"/>
          </a:xfrm>
          <a:prstGeom prst="rect">
            <a:avLst/>
          </a:prstGeom>
        </p:spPr>
        <p:txBody>
          <a:bodyPr/>
          <a:lstStyle>
            <a:lvl1pPr algn="l" defTabSz="6857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Least-Squares Fit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E428E0-59A8-4824-A320-F99D27A6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5188" y="6446842"/>
            <a:ext cx="585008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DF7F3C6-18BB-4494-96C8-28C392901223}"/>
              </a:ext>
            </a:extLst>
          </p:cNvPr>
          <p:cNvSpPr txBox="1">
            <a:spLocks/>
          </p:cNvSpPr>
          <p:nvPr/>
        </p:nvSpPr>
        <p:spPr>
          <a:xfrm>
            <a:off x="3031093" y="6442345"/>
            <a:ext cx="3287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214: Numerical Methods Sessional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4AFBB09-7137-49ED-9AD5-EF2F56F3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804" y="6446842"/>
            <a:ext cx="2944301" cy="365125"/>
          </a:xfrm>
        </p:spPr>
        <p:txBody>
          <a:bodyPr/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Jakaria</a:t>
            </a:r>
          </a:p>
        </p:txBody>
      </p:sp>
    </p:spTree>
    <p:extLst>
      <p:ext uri="{BB962C8B-B14F-4D97-AF65-F5344CB8AC3E}">
        <p14:creationId xmlns:p14="http://schemas.microsoft.com/office/powerpoint/2010/main" val="1866305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id="{ECF34D25-0A3B-4C43-8152-27F47D07B488}"/>
              </a:ext>
            </a:extLst>
          </p:cNvPr>
          <p:cNvSpPr txBox="1">
            <a:spLocks/>
          </p:cNvSpPr>
          <p:nvPr/>
        </p:nvSpPr>
        <p:spPr>
          <a:xfrm>
            <a:off x="822960" y="434044"/>
            <a:ext cx="7543800" cy="702298"/>
          </a:xfrm>
          <a:prstGeom prst="rect">
            <a:avLst/>
          </a:prstGeom>
        </p:spPr>
        <p:txBody>
          <a:bodyPr/>
          <a:lstStyle>
            <a:lvl1pPr algn="l" defTabSz="6857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Acknowledgement &amp; References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81FABCBE-1AC6-462C-B180-8DE664A8C92F}"/>
              </a:ext>
            </a:extLst>
          </p:cNvPr>
          <p:cNvSpPr txBox="1">
            <a:spLocks/>
          </p:cNvSpPr>
          <p:nvPr/>
        </p:nvSpPr>
        <p:spPr>
          <a:xfrm>
            <a:off x="822960" y="1136342"/>
            <a:ext cx="7735114" cy="5015883"/>
          </a:xfrm>
          <a:prstGeom prst="rect">
            <a:avLst/>
          </a:prstGeom>
        </p:spPr>
        <p:txBody>
          <a:bodyPr/>
          <a:lstStyle>
            <a:lvl1pPr marL="68579" indent="-68579" algn="l" defTabSz="685784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42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29" indent="-137157" algn="l" defTabSz="685784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12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86" indent="-137157" algn="l" defTabSz="685784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9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42" indent="-137157" algn="l" defTabSz="685784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9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499" indent="-137157" algn="l" defTabSz="685784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9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4980" indent="-171446" algn="l" defTabSz="685784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76" indent="-171446" algn="l" defTabSz="685784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72" indent="-171446" algn="l" defTabSz="685784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69" indent="-171446" algn="l" defTabSz="685784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242021"/>
                </a:solidFill>
                <a:latin typeface="TimesLTStd-Roman"/>
              </a:rPr>
              <a:t>Acknowledgement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50" dirty="0">
                <a:solidFill>
                  <a:srgbClr val="242021"/>
                </a:solidFill>
                <a:latin typeface="TimesLTStd-Roman"/>
              </a:rPr>
              <a:t> </a:t>
            </a:r>
            <a:r>
              <a:rPr lang="en-US" sz="2000" dirty="0">
                <a:solidFill>
                  <a:srgbClr val="242021"/>
                </a:solidFill>
                <a:latin typeface="TimesLTStd-Roman"/>
              </a:rPr>
              <a:t>Sincere thanks go to </a:t>
            </a:r>
            <a:r>
              <a:rPr lang="en-US" sz="2000" dirty="0">
                <a:solidFill>
                  <a:srgbClr val="002060"/>
                </a:solidFill>
                <a:latin typeface="TimesLTStd-Roman"/>
              </a:rPr>
              <a:t>Steven C. </a:t>
            </a:r>
            <a:r>
              <a:rPr lang="en-US" sz="2000" dirty="0" err="1">
                <a:solidFill>
                  <a:srgbClr val="002060"/>
                </a:solidFill>
                <a:latin typeface="TimesLTStd-Roman"/>
              </a:rPr>
              <a:t>Chapra</a:t>
            </a:r>
            <a:r>
              <a:rPr lang="en-US" sz="2000" dirty="0">
                <a:solidFill>
                  <a:srgbClr val="002060"/>
                </a:solidFill>
                <a:latin typeface="TimesLTStd-Roman"/>
              </a:rPr>
              <a:t> </a:t>
            </a:r>
            <a:r>
              <a:rPr lang="en-US" sz="2000" dirty="0">
                <a:solidFill>
                  <a:srgbClr val="242021"/>
                </a:solidFill>
                <a:latin typeface="TimesLTStd-Roman"/>
              </a:rPr>
              <a:t>and </a:t>
            </a:r>
            <a:r>
              <a:rPr lang="en-US" sz="2000" dirty="0">
                <a:solidFill>
                  <a:srgbClr val="002060"/>
                </a:solidFill>
                <a:latin typeface="TimesLTStd-Roman"/>
              </a:rPr>
              <a:t>Raymond P. </a:t>
            </a:r>
            <a:r>
              <a:rPr lang="en-US" sz="2000" dirty="0" err="1">
                <a:solidFill>
                  <a:srgbClr val="002060"/>
                </a:solidFill>
                <a:latin typeface="TimesLTStd-Roman"/>
              </a:rPr>
              <a:t>Canale</a:t>
            </a:r>
            <a:r>
              <a:rPr lang="en-US" sz="2000" dirty="0">
                <a:solidFill>
                  <a:srgbClr val="002060"/>
                </a:solidFill>
                <a:latin typeface="TimesLTStd-Roman"/>
              </a:rPr>
              <a:t>  </a:t>
            </a:r>
          </a:p>
          <a:p>
            <a:pPr marL="562342" lvl="4" indent="0">
              <a:buNone/>
            </a:pPr>
            <a:r>
              <a:rPr lang="en-US" sz="1700" dirty="0">
                <a:solidFill>
                  <a:srgbClr val="242021"/>
                </a:solidFill>
                <a:latin typeface="TimesLTStd-Roman"/>
              </a:rPr>
              <a:t>- </a:t>
            </a:r>
            <a:r>
              <a:rPr lang="en-US" sz="1700" i="1" dirty="0">
                <a:solidFill>
                  <a:srgbClr val="242021"/>
                </a:solidFill>
                <a:latin typeface="TimesLTStd-Roman"/>
              </a:rPr>
              <a:t>for their </a:t>
            </a:r>
            <a:r>
              <a:rPr lang="en-US" sz="1700" dirty="0">
                <a:solidFill>
                  <a:srgbClr val="242021"/>
                </a:solidFill>
                <a:latin typeface="TimesLTStd-Roman"/>
              </a:rPr>
              <a:t>Numerical Methods for Engineers </a:t>
            </a:r>
            <a:r>
              <a:rPr lang="en-US" sz="1700" i="1" dirty="0">
                <a:solidFill>
                  <a:srgbClr val="242021"/>
                </a:solidFill>
                <a:latin typeface="TimesLTStd-Roman"/>
              </a:rPr>
              <a:t>book.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021"/>
                </a:solidFill>
                <a:latin typeface="TimesLTStd-Roman"/>
              </a:rPr>
              <a:t> </a:t>
            </a:r>
            <a:r>
              <a:rPr lang="en-US" sz="2000" dirty="0">
                <a:solidFill>
                  <a:srgbClr val="242021"/>
                </a:solidFill>
                <a:latin typeface="TimesLTStd-Roman"/>
              </a:rPr>
              <a:t>And</a:t>
            </a:r>
            <a:r>
              <a:rPr lang="en-US" sz="2400" dirty="0">
                <a:solidFill>
                  <a:srgbClr val="242021"/>
                </a:solidFill>
                <a:latin typeface="TimesLTStd-Roman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TimesLTStd-Roman"/>
              </a:rPr>
              <a:t>Lec </a:t>
            </a:r>
            <a:r>
              <a:rPr lang="en-US" sz="2000" dirty="0" err="1">
                <a:solidFill>
                  <a:srgbClr val="002060"/>
                </a:solidFill>
                <a:latin typeface="TimesLTStd-Roman"/>
              </a:rPr>
              <a:t>Anindita</a:t>
            </a:r>
            <a:r>
              <a:rPr lang="en-US" sz="2000" dirty="0">
                <a:solidFill>
                  <a:srgbClr val="002060"/>
                </a:solidFill>
                <a:latin typeface="TimesLTStd-Roman"/>
              </a:rPr>
              <a:t> Kundu </a:t>
            </a:r>
          </a:p>
          <a:p>
            <a:pPr lvl="4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en-US" sz="1700" i="1" dirty="0">
                <a:solidFill>
                  <a:srgbClr val="242021"/>
                </a:solidFill>
                <a:latin typeface="TimesLTStd-Roman"/>
              </a:rPr>
              <a:t>for her slides. </a:t>
            </a:r>
            <a:endParaRPr lang="en-US" sz="2800" dirty="0">
              <a:solidFill>
                <a:srgbClr val="242021"/>
              </a:solidFill>
              <a:latin typeface="TimesLTStd-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rgbClr val="242021"/>
                </a:solidFill>
                <a:latin typeface="TimesLTStd-Roman"/>
              </a:rPr>
              <a:t>References</a:t>
            </a:r>
          </a:p>
          <a:p>
            <a:pPr marL="21945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242021"/>
                </a:solidFill>
                <a:latin typeface="TimesLTStd-Roman"/>
              </a:rPr>
              <a:t>Numerical Methods for Engineers </a:t>
            </a:r>
            <a:r>
              <a:rPr lang="en-US" sz="1600" dirty="0">
                <a:solidFill>
                  <a:srgbClr val="242021"/>
                </a:solidFill>
                <a:latin typeface="TimesLTStd-Roman"/>
              </a:rPr>
              <a:t>(7</a:t>
            </a:r>
            <a:r>
              <a:rPr lang="en-US" sz="1600" baseline="30000" dirty="0">
                <a:solidFill>
                  <a:srgbClr val="242021"/>
                </a:solidFill>
                <a:latin typeface="TimesLTStd-Roman"/>
              </a:rPr>
              <a:t>th</a:t>
            </a:r>
            <a:r>
              <a:rPr lang="en-US" sz="1600" dirty="0">
                <a:solidFill>
                  <a:srgbClr val="242021"/>
                </a:solidFill>
                <a:latin typeface="TimesLTStd-Roman"/>
              </a:rPr>
              <a:t> ed.) </a:t>
            </a:r>
            <a:r>
              <a:rPr lang="en-US" sz="1600" i="1" dirty="0">
                <a:solidFill>
                  <a:srgbClr val="242021"/>
                </a:solidFill>
                <a:latin typeface="TimesLTStd-Roman"/>
              </a:rPr>
              <a:t>- by </a:t>
            </a:r>
            <a:r>
              <a:rPr lang="en-US" sz="1600" i="1" dirty="0" err="1">
                <a:solidFill>
                  <a:srgbClr val="242021"/>
                </a:solidFill>
                <a:latin typeface="TimesLTStd-Roman"/>
              </a:rPr>
              <a:t>Chapra</a:t>
            </a:r>
            <a:r>
              <a:rPr lang="en-US" sz="1600" i="1" dirty="0">
                <a:solidFill>
                  <a:srgbClr val="242021"/>
                </a:solidFill>
                <a:latin typeface="TimesLTStd-Roman"/>
              </a:rPr>
              <a:t> and </a:t>
            </a:r>
            <a:r>
              <a:rPr lang="en-US" sz="1600" i="1" dirty="0" err="1">
                <a:solidFill>
                  <a:srgbClr val="242021"/>
                </a:solidFill>
                <a:latin typeface="TimesLTStd-Roman"/>
              </a:rPr>
              <a:t>Canale</a:t>
            </a:r>
            <a:r>
              <a:rPr lang="en-US" sz="1600" i="1" dirty="0">
                <a:solidFill>
                  <a:srgbClr val="242021"/>
                </a:solidFill>
                <a:latin typeface="TimesLTStd-Roman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42021"/>
                </a:solidFill>
                <a:latin typeface="TimesLTStd-Roman"/>
              </a:rPr>
              <a:t> Chapter 17: Least Square Regression </a:t>
            </a:r>
          </a:p>
          <a:p>
            <a:pPr lvl="4">
              <a:buFontTx/>
              <a:buChar char="-"/>
            </a:pPr>
            <a:r>
              <a:rPr lang="en-US" sz="1700" dirty="0">
                <a:solidFill>
                  <a:srgbClr val="242021"/>
                </a:solidFill>
                <a:latin typeface="TimesLTStd-Roman"/>
              </a:rPr>
              <a:t>17.1 Linear Regression</a:t>
            </a:r>
          </a:p>
          <a:p>
            <a:pPr lvl="4">
              <a:buFontTx/>
              <a:buChar char="-"/>
            </a:pPr>
            <a:r>
              <a:rPr lang="en-US" sz="1700" dirty="0">
                <a:solidFill>
                  <a:srgbClr val="242021"/>
                </a:solidFill>
                <a:latin typeface="TimesLTStd-Roman"/>
              </a:rPr>
              <a:t>17.2 Polynomial Regression</a:t>
            </a:r>
          </a:p>
          <a:p>
            <a:pPr lvl="4">
              <a:buFontTx/>
              <a:buChar char="-"/>
            </a:pPr>
            <a:r>
              <a:rPr lang="en-US" sz="1700" dirty="0">
                <a:solidFill>
                  <a:srgbClr val="242021"/>
                </a:solidFill>
                <a:latin typeface="TimesLTStd-Roman"/>
              </a:rPr>
              <a:t>17.3 Multiple Linear Regression</a:t>
            </a:r>
            <a:br>
              <a:rPr lang="en-US" sz="2200" dirty="0">
                <a:solidFill>
                  <a:srgbClr val="242021"/>
                </a:solidFill>
                <a:latin typeface="TimesLTStd-Roman"/>
              </a:rPr>
            </a:br>
            <a:endParaRPr lang="en-US" sz="2200" dirty="0">
              <a:solidFill>
                <a:srgbClr val="242021"/>
              </a:solidFill>
              <a:latin typeface="TimesLTStd-Roman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1862E4C-CF1C-442E-916B-CB0D865B2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5188" y="6446842"/>
            <a:ext cx="585008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50CA582-A179-4244-B61B-88ECCB219328}"/>
              </a:ext>
            </a:extLst>
          </p:cNvPr>
          <p:cNvSpPr txBox="1">
            <a:spLocks/>
          </p:cNvSpPr>
          <p:nvPr/>
        </p:nvSpPr>
        <p:spPr>
          <a:xfrm>
            <a:off x="3031093" y="6448695"/>
            <a:ext cx="3287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214: Numerical Methods Sessional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553DD58-4F8F-41A3-BB59-C74F172B4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804" y="6453192"/>
            <a:ext cx="2944301" cy="365125"/>
          </a:xfrm>
        </p:spPr>
        <p:txBody>
          <a:bodyPr/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Jakaria</a:t>
            </a:r>
          </a:p>
        </p:txBody>
      </p:sp>
    </p:spTree>
    <p:extLst>
      <p:ext uri="{BB962C8B-B14F-4D97-AF65-F5344CB8AC3E}">
        <p14:creationId xmlns:p14="http://schemas.microsoft.com/office/powerpoint/2010/main" val="113875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id="{ECF34D25-0A3B-4C43-8152-27F47D07B488}"/>
              </a:ext>
            </a:extLst>
          </p:cNvPr>
          <p:cNvSpPr txBox="1">
            <a:spLocks/>
          </p:cNvSpPr>
          <p:nvPr/>
        </p:nvSpPr>
        <p:spPr>
          <a:xfrm>
            <a:off x="822960" y="434044"/>
            <a:ext cx="7543800" cy="702298"/>
          </a:xfrm>
          <a:prstGeom prst="rect">
            <a:avLst/>
          </a:prstGeom>
        </p:spPr>
        <p:txBody>
          <a:bodyPr/>
          <a:lstStyle>
            <a:lvl1pPr algn="l" defTabSz="6857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Motivation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1862E4C-CF1C-442E-916B-CB0D865B2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5188" y="6446842"/>
            <a:ext cx="585008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50CA582-A179-4244-B61B-88ECCB219328}"/>
              </a:ext>
            </a:extLst>
          </p:cNvPr>
          <p:cNvSpPr txBox="1">
            <a:spLocks/>
          </p:cNvSpPr>
          <p:nvPr/>
        </p:nvSpPr>
        <p:spPr>
          <a:xfrm>
            <a:off x="3031093" y="6448695"/>
            <a:ext cx="3287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214: Numerical Methods Sessional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553DD58-4F8F-41A3-BB59-C74F172B4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804" y="6453192"/>
            <a:ext cx="2944301" cy="365125"/>
          </a:xfrm>
        </p:spPr>
        <p:txBody>
          <a:bodyPr/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Jakaria</a:t>
            </a:r>
          </a:p>
        </p:txBody>
      </p:sp>
      <p:pic>
        <p:nvPicPr>
          <p:cNvPr id="26" name="Content Placeholder 3">
            <a:extLst>
              <a:ext uri="{FF2B5EF4-FFF2-40B4-BE49-F238E27FC236}">
                <a16:creationId xmlns:a16="http://schemas.microsoft.com/office/drawing/2014/main" id="{F8EE737A-4CC0-4780-B6BC-70B25ABFC55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0" y="2454500"/>
            <a:ext cx="1732135" cy="1336637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0B1F46D-6C47-4C48-8602-FD98FE3D8F96}"/>
              </a:ext>
            </a:extLst>
          </p:cNvPr>
          <p:cNvSpPr txBox="1"/>
          <p:nvPr/>
        </p:nvSpPr>
        <p:spPr>
          <a:xfrm>
            <a:off x="765519" y="3987409"/>
            <a:ext cx="1009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+mj-lt"/>
              </a:rPr>
              <a:t>House</a:t>
            </a:r>
          </a:p>
        </p:txBody>
      </p:sp>
      <p:sp>
        <p:nvSpPr>
          <p:cNvPr id="28" name="Right Arrow 4">
            <a:extLst>
              <a:ext uri="{FF2B5EF4-FFF2-40B4-BE49-F238E27FC236}">
                <a16:creationId xmlns:a16="http://schemas.microsoft.com/office/drawing/2014/main" id="{2F887DF4-B347-4B49-BA05-9391F31697E6}"/>
              </a:ext>
            </a:extLst>
          </p:cNvPr>
          <p:cNvSpPr/>
          <p:nvPr/>
        </p:nvSpPr>
        <p:spPr>
          <a:xfrm>
            <a:off x="2298258" y="2989943"/>
            <a:ext cx="682828" cy="268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5E58ECA-3D38-41CA-B646-1093D9BA108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014" y="1498992"/>
            <a:ext cx="1732134" cy="104925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1FC5101-E08C-44D5-B4D1-60AD8010DAB7}"/>
              </a:ext>
            </a:extLst>
          </p:cNvPr>
          <p:cNvSpPr txBox="1"/>
          <p:nvPr/>
        </p:nvSpPr>
        <p:spPr>
          <a:xfrm>
            <a:off x="2319755" y="4285884"/>
            <a:ext cx="1309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+mj-lt"/>
              </a:rPr>
              <a:t>Location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DC5C4B-3E3E-4DF0-9EA6-706DC25067F6}"/>
              </a:ext>
            </a:extLst>
          </p:cNvPr>
          <p:cNvSpPr txBox="1"/>
          <p:nvPr/>
        </p:nvSpPr>
        <p:spPr>
          <a:xfrm>
            <a:off x="2283748" y="1802861"/>
            <a:ext cx="970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+mj-lt"/>
              </a:rPr>
              <a:t>Rooms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90513E0-17DC-440F-B42D-1F06AB7C17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1734" b="24497"/>
          <a:stretch/>
        </p:blipFill>
        <p:spPr>
          <a:xfrm>
            <a:off x="3179186" y="2599570"/>
            <a:ext cx="2094218" cy="10492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45D8B43-1CE2-4C98-B0DC-263745520669}"/>
              </a:ext>
            </a:extLst>
          </p:cNvPr>
          <p:cNvSpPr txBox="1"/>
          <p:nvPr/>
        </p:nvSpPr>
        <p:spPr>
          <a:xfrm>
            <a:off x="5273404" y="3029398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+mj-lt"/>
              </a:rPr>
              <a:t>Size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E0EE8F3-021F-401D-A0A5-C08879405E6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" t="-10" r="4480" b="5935"/>
          <a:stretch/>
        </p:blipFill>
        <p:spPr>
          <a:xfrm>
            <a:off x="6939870" y="2454500"/>
            <a:ext cx="1806290" cy="14181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30C32DF-8673-4812-9626-7AE78AE0FEFB}"/>
              </a:ext>
            </a:extLst>
          </p:cNvPr>
          <p:cNvSpPr txBox="1"/>
          <p:nvPr/>
        </p:nvSpPr>
        <p:spPr>
          <a:xfrm>
            <a:off x="7048711" y="4199197"/>
            <a:ext cx="190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+mj-lt"/>
              </a:rPr>
              <a:t>Calculate Price</a:t>
            </a:r>
          </a:p>
        </p:txBody>
      </p:sp>
      <p:sp>
        <p:nvSpPr>
          <p:cNvPr id="38" name="Right Arrow 4">
            <a:extLst>
              <a:ext uri="{FF2B5EF4-FFF2-40B4-BE49-F238E27FC236}">
                <a16:creationId xmlns:a16="http://schemas.microsoft.com/office/drawing/2014/main" id="{9C2B7BF0-9621-4EA6-8D0A-E4310ACAAC39}"/>
              </a:ext>
            </a:extLst>
          </p:cNvPr>
          <p:cNvSpPr/>
          <p:nvPr/>
        </p:nvSpPr>
        <p:spPr>
          <a:xfrm>
            <a:off x="5972725" y="3079809"/>
            <a:ext cx="682828" cy="268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56138F-008D-4BC4-90D2-0F1260EED8E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t="6703" b="5378"/>
          <a:stretch/>
        </p:blipFill>
        <p:spPr>
          <a:xfrm>
            <a:off x="3443014" y="3987409"/>
            <a:ext cx="1927641" cy="114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0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31" grpId="0"/>
      <p:bldP spid="32" grpId="0"/>
      <p:bldP spid="34" grpId="0"/>
      <p:bldP spid="37" grpId="0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id="{ECF34D25-0A3B-4C43-8152-27F47D07B488}"/>
              </a:ext>
            </a:extLst>
          </p:cNvPr>
          <p:cNvSpPr txBox="1">
            <a:spLocks/>
          </p:cNvSpPr>
          <p:nvPr/>
        </p:nvSpPr>
        <p:spPr>
          <a:xfrm>
            <a:off x="822960" y="434044"/>
            <a:ext cx="7543800" cy="702298"/>
          </a:xfrm>
          <a:prstGeom prst="rect">
            <a:avLst/>
          </a:prstGeom>
        </p:spPr>
        <p:txBody>
          <a:bodyPr/>
          <a:lstStyle>
            <a:lvl1pPr algn="l" defTabSz="6857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Motivation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1862E4C-CF1C-442E-916B-CB0D865B2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5188" y="6446842"/>
            <a:ext cx="585008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50CA582-A179-4244-B61B-88ECCB219328}"/>
              </a:ext>
            </a:extLst>
          </p:cNvPr>
          <p:cNvSpPr txBox="1">
            <a:spLocks/>
          </p:cNvSpPr>
          <p:nvPr/>
        </p:nvSpPr>
        <p:spPr>
          <a:xfrm>
            <a:off x="3031093" y="6448695"/>
            <a:ext cx="3287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214: Numerical Methods Sessional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553DD58-4F8F-41A3-BB59-C74F172B4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804" y="6453192"/>
            <a:ext cx="2944301" cy="365125"/>
          </a:xfrm>
        </p:spPr>
        <p:txBody>
          <a:bodyPr/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Jakaria</a:t>
            </a:r>
          </a:p>
        </p:txBody>
      </p:sp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FDF377B1-94C8-484D-8ABD-0D3DE39C89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890" t="16824" r="2274" b="-2716"/>
          <a:stretch/>
        </p:blipFill>
        <p:spPr>
          <a:xfrm>
            <a:off x="975566" y="1311310"/>
            <a:ext cx="6596810" cy="40405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EBE337-9DCD-418A-B0BC-CC4156DE7CDB}"/>
              </a:ext>
            </a:extLst>
          </p:cNvPr>
          <p:cNvSpPr txBox="1"/>
          <p:nvPr/>
        </p:nvSpPr>
        <p:spPr>
          <a:xfrm>
            <a:off x="1600010" y="5434087"/>
            <a:ext cx="582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Plotting price based on size of the house</a:t>
            </a:r>
          </a:p>
        </p:txBody>
      </p:sp>
    </p:spTree>
    <p:extLst>
      <p:ext uri="{BB962C8B-B14F-4D97-AF65-F5344CB8AC3E}">
        <p14:creationId xmlns:p14="http://schemas.microsoft.com/office/powerpoint/2010/main" val="4232990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id="{ECF34D25-0A3B-4C43-8152-27F47D07B488}"/>
              </a:ext>
            </a:extLst>
          </p:cNvPr>
          <p:cNvSpPr txBox="1">
            <a:spLocks/>
          </p:cNvSpPr>
          <p:nvPr/>
        </p:nvSpPr>
        <p:spPr>
          <a:xfrm>
            <a:off x="822960" y="434044"/>
            <a:ext cx="7543800" cy="702298"/>
          </a:xfrm>
          <a:prstGeom prst="rect">
            <a:avLst/>
          </a:prstGeom>
        </p:spPr>
        <p:txBody>
          <a:bodyPr/>
          <a:lstStyle>
            <a:lvl1pPr algn="l" defTabSz="6857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Motivation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1862E4C-CF1C-442E-916B-CB0D865B2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5188" y="6446842"/>
            <a:ext cx="585008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50CA582-A179-4244-B61B-88ECCB219328}"/>
              </a:ext>
            </a:extLst>
          </p:cNvPr>
          <p:cNvSpPr txBox="1">
            <a:spLocks/>
          </p:cNvSpPr>
          <p:nvPr/>
        </p:nvSpPr>
        <p:spPr>
          <a:xfrm>
            <a:off x="3031093" y="6448695"/>
            <a:ext cx="3287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214: Numerical Methods Sessional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553DD58-4F8F-41A3-BB59-C74F172B4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804" y="6453192"/>
            <a:ext cx="2944301" cy="365125"/>
          </a:xfrm>
        </p:spPr>
        <p:txBody>
          <a:bodyPr/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Jakaria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EBE337-9DCD-418A-B0BC-CC4156DE7CDB}"/>
              </a:ext>
            </a:extLst>
          </p:cNvPr>
          <p:cNvSpPr txBox="1"/>
          <p:nvPr/>
        </p:nvSpPr>
        <p:spPr>
          <a:xfrm>
            <a:off x="1384670" y="5404271"/>
            <a:ext cx="582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Prediction line to estimate price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8B42DD-8383-4EE9-92BE-832D8E4DC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010" y="1361943"/>
            <a:ext cx="5614150" cy="386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96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id="{ECF34D25-0A3B-4C43-8152-27F47D07B488}"/>
              </a:ext>
            </a:extLst>
          </p:cNvPr>
          <p:cNvSpPr txBox="1">
            <a:spLocks/>
          </p:cNvSpPr>
          <p:nvPr/>
        </p:nvSpPr>
        <p:spPr>
          <a:xfrm>
            <a:off x="822960" y="434044"/>
            <a:ext cx="7543800" cy="702298"/>
          </a:xfrm>
          <a:prstGeom prst="rect">
            <a:avLst/>
          </a:prstGeom>
        </p:spPr>
        <p:txBody>
          <a:bodyPr/>
          <a:lstStyle>
            <a:lvl1pPr algn="l" defTabSz="6857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81FABCBE-1AC6-462C-B180-8DE664A8C92F}"/>
              </a:ext>
            </a:extLst>
          </p:cNvPr>
          <p:cNvSpPr txBox="1">
            <a:spLocks/>
          </p:cNvSpPr>
          <p:nvPr/>
        </p:nvSpPr>
        <p:spPr>
          <a:xfrm>
            <a:off x="822960" y="1136342"/>
            <a:ext cx="7735114" cy="4732753"/>
          </a:xfrm>
          <a:prstGeom prst="rect">
            <a:avLst/>
          </a:prstGeom>
        </p:spPr>
        <p:txBody>
          <a:bodyPr/>
          <a:lstStyle>
            <a:lvl1pPr marL="68579" indent="-68579" algn="l" defTabSz="685784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42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29" indent="-137157" algn="l" defTabSz="685784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12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86" indent="-137157" algn="l" defTabSz="685784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9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42" indent="-137157" algn="l" defTabSz="685784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9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499" indent="-137157" algn="l" defTabSz="685784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9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4980" indent="-171446" algn="l" defTabSz="685784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76" indent="-171446" algn="l" defTabSz="685784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72" indent="-171446" algn="l" defTabSz="685784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69" indent="-171446" algn="l" defTabSz="685784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solidFill>
                  <a:srgbClr val="C00000"/>
                </a:solidFill>
                <a:latin typeface="TimesLTStd-Roman"/>
              </a:rPr>
              <a:t>Regression</a:t>
            </a:r>
            <a:r>
              <a:rPr lang="en-US" sz="2400" dirty="0">
                <a:solidFill>
                  <a:srgbClr val="242021"/>
                </a:solidFill>
                <a:latin typeface="TimesLTStd-Roman"/>
              </a:rPr>
              <a:t> is a numerical method used to predict the relationship between independent and dependent variables.</a:t>
            </a:r>
          </a:p>
          <a:p>
            <a:pPr marL="0" indent="0">
              <a:buNone/>
            </a:pPr>
            <a:endParaRPr lang="en-US" sz="2400" dirty="0">
              <a:solidFill>
                <a:srgbClr val="242021"/>
              </a:solidFill>
              <a:latin typeface="TimesLTStd-Roman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42021"/>
                </a:solidFill>
                <a:latin typeface="TimesLTStd-Roman"/>
              </a:rPr>
              <a:t>Uses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50" dirty="0">
                <a:solidFill>
                  <a:srgbClr val="242021"/>
                </a:solidFill>
                <a:latin typeface="TimesLTStd-Roman"/>
              </a:rPr>
              <a:t> Trend forecasting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50" dirty="0">
                <a:solidFill>
                  <a:srgbClr val="242021"/>
                </a:solidFill>
                <a:latin typeface="TimesLTStd-Roman"/>
              </a:rPr>
              <a:t> Forecasting the effect of a variable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50" dirty="0">
                <a:solidFill>
                  <a:srgbClr val="242021"/>
                </a:solidFill>
                <a:latin typeface="TimesLTStd-Roman"/>
              </a:rPr>
              <a:t> Determining the strength for predictors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E428E0-59A8-4824-A320-F99D27A6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5188" y="6446842"/>
            <a:ext cx="585008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DF7F3C6-18BB-4494-96C8-28C392901223}"/>
              </a:ext>
            </a:extLst>
          </p:cNvPr>
          <p:cNvSpPr txBox="1">
            <a:spLocks/>
          </p:cNvSpPr>
          <p:nvPr/>
        </p:nvSpPr>
        <p:spPr>
          <a:xfrm>
            <a:off x="3031093" y="6442345"/>
            <a:ext cx="3287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214: Numerical Methods Sessional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4AFBB09-7137-49ED-9AD5-EF2F56F3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804" y="6446842"/>
            <a:ext cx="2944301" cy="365125"/>
          </a:xfrm>
        </p:spPr>
        <p:txBody>
          <a:bodyPr/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Jakaria</a:t>
            </a:r>
          </a:p>
        </p:txBody>
      </p:sp>
    </p:spTree>
    <p:extLst>
      <p:ext uri="{BB962C8B-B14F-4D97-AF65-F5344CB8AC3E}">
        <p14:creationId xmlns:p14="http://schemas.microsoft.com/office/powerpoint/2010/main" val="120717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id="{ECF34D25-0A3B-4C43-8152-27F47D07B488}"/>
              </a:ext>
            </a:extLst>
          </p:cNvPr>
          <p:cNvSpPr txBox="1">
            <a:spLocks/>
          </p:cNvSpPr>
          <p:nvPr/>
        </p:nvSpPr>
        <p:spPr>
          <a:xfrm>
            <a:off x="822960" y="434044"/>
            <a:ext cx="7543800" cy="702298"/>
          </a:xfrm>
          <a:prstGeom prst="rect">
            <a:avLst/>
          </a:prstGeom>
        </p:spPr>
        <p:txBody>
          <a:bodyPr/>
          <a:lstStyle>
            <a:lvl1pPr algn="l" defTabSz="6857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81FABCBE-1AC6-462C-B180-8DE664A8C92F}"/>
              </a:ext>
            </a:extLst>
          </p:cNvPr>
          <p:cNvSpPr txBox="1">
            <a:spLocks/>
          </p:cNvSpPr>
          <p:nvPr/>
        </p:nvSpPr>
        <p:spPr>
          <a:xfrm>
            <a:off x="822960" y="1136342"/>
            <a:ext cx="7735114" cy="4732753"/>
          </a:xfrm>
          <a:prstGeom prst="rect">
            <a:avLst/>
          </a:prstGeom>
        </p:spPr>
        <p:txBody>
          <a:bodyPr/>
          <a:lstStyle>
            <a:lvl1pPr marL="68579" indent="-68579" algn="l" defTabSz="685784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42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29" indent="-137157" algn="l" defTabSz="685784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12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86" indent="-137157" algn="l" defTabSz="685784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9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42" indent="-137157" algn="l" defTabSz="685784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9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499" indent="-137157" algn="l" defTabSz="685784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9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4980" indent="-171446" algn="l" defTabSz="685784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76" indent="-171446" algn="l" defTabSz="685784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72" indent="-171446" algn="l" defTabSz="685784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69" indent="-171446" algn="l" defTabSz="685784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solidFill>
                  <a:srgbClr val="C00000"/>
                </a:solidFill>
                <a:latin typeface="TimesLTStd-Roman"/>
              </a:rPr>
              <a:t>Regression</a:t>
            </a:r>
            <a:r>
              <a:rPr lang="en-US" sz="2400" dirty="0">
                <a:solidFill>
                  <a:srgbClr val="242021"/>
                </a:solidFill>
                <a:latin typeface="TimesLTStd-Roman"/>
              </a:rPr>
              <a:t> is a numerical method used to predict the relationship between independent and dependent variables.</a:t>
            </a:r>
          </a:p>
          <a:p>
            <a:pPr marL="0" indent="0">
              <a:buNone/>
            </a:pPr>
            <a:endParaRPr lang="en-US" sz="2400" dirty="0">
              <a:solidFill>
                <a:srgbClr val="242021"/>
              </a:solidFill>
              <a:latin typeface="TimesLTStd-Roman"/>
            </a:endParaRPr>
          </a:p>
          <a:p>
            <a:pPr marL="0" indent="0">
              <a:buNone/>
            </a:pPr>
            <a:endParaRPr lang="en-US" sz="2400" dirty="0">
              <a:solidFill>
                <a:srgbClr val="242021"/>
              </a:solidFill>
              <a:latin typeface="TimesLTStd-Roman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E428E0-59A8-4824-A320-F99D27A6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5188" y="6446842"/>
            <a:ext cx="585008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DF7F3C6-18BB-4494-96C8-28C392901223}"/>
              </a:ext>
            </a:extLst>
          </p:cNvPr>
          <p:cNvSpPr txBox="1">
            <a:spLocks/>
          </p:cNvSpPr>
          <p:nvPr/>
        </p:nvSpPr>
        <p:spPr>
          <a:xfrm>
            <a:off x="3031093" y="6442345"/>
            <a:ext cx="3287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214: Numerical Methods Sessional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4AFBB09-7137-49ED-9AD5-EF2F56F3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804" y="6446842"/>
            <a:ext cx="2944301" cy="365125"/>
          </a:xfrm>
        </p:spPr>
        <p:txBody>
          <a:bodyPr/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Jakaria</a:t>
            </a:r>
          </a:p>
        </p:txBody>
      </p:sp>
      <p:sp>
        <p:nvSpPr>
          <p:cNvPr id="28" name="Rounded Rectangle 18">
            <a:extLst>
              <a:ext uri="{FF2B5EF4-FFF2-40B4-BE49-F238E27FC236}">
                <a16:creationId xmlns:a16="http://schemas.microsoft.com/office/drawing/2014/main" id="{C161022B-4DA1-405A-85DB-04198FA946B5}"/>
              </a:ext>
            </a:extLst>
          </p:cNvPr>
          <p:cNvSpPr/>
          <p:nvPr/>
        </p:nvSpPr>
        <p:spPr>
          <a:xfrm>
            <a:off x="3344525" y="2851827"/>
            <a:ext cx="1963138" cy="68471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Regression</a:t>
            </a:r>
          </a:p>
        </p:txBody>
      </p:sp>
      <p:sp>
        <p:nvSpPr>
          <p:cNvPr id="29" name="Rounded Rectangle 21">
            <a:extLst>
              <a:ext uri="{FF2B5EF4-FFF2-40B4-BE49-F238E27FC236}">
                <a16:creationId xmlns:a16="http://schemas.microsoft.com/office/drawing/2014/main" id="{15BEC811-DE7E-4ECC-A63D-A74BA01AD5A4}"/>
              </a:ext>
            </a:extLst>
          </p:cNvPr>
          <p:cNvSpPr/>
          <p:nvPr/>
        </p:nvSpPr>
        <p:spPr>
          <a:xfrm>
            <a:off x="1294967" y="4318150"/>
            <a:ext cx="1963138" cy="7480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Simple Linear Regression</a:t>
            </a:r>
          </a:p>
        </p:txBody>
      </p:sp>
      <p:sp>
        <p:nvSpPr>
          <p:cNvPr id="30" name="Rounded Rectangle 22">
            <a:extLst>
              <a:ext uri="{FF2B5EF4-FFF2-40B4-BE49-F238E27FC236}">
                <a16:creationId xmlns:a16="http://schemas.microsoft.com/office/drawing/2014/main" id="{D008E3C1-E5D5-460B-93AB-29C9AFDC59A8}"/>
              </a:ext>
            </a:extLst>
          </p:cNvPr>
          <p:cNvSpPr/>
          <p:nvPr/>
        </p:nvSpPr>
        <p:spPr>
          <a:xfrm>
            <a:off x="3344525" y="4310941"/>
            <a:ext cx="1963138" cy="7480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Multiple Linear Regression</a:t>
            </a:r>
          </a:p>
        </p:txBody>
      </p:sp>
      <p:sp>
        <p:nvSpPr>
          <p:cNvPr id="31" name="Rounded Rectangle 23">
            <a:extLst>
              <a:ext uri="{FF2B5EF4-FFF2-40B4-BE49-F238E27FC236}">
                <a16:creationId xmlns:a16="http://schemas.microsoft.com/office/drawing/2014/main" id="{E9267460-D4EE-4F06-9086-E4296370C1CC}"/>
              </a:ext>
            </a:extLst>
          </p:cNvPr>
          <p:cNvSpPr/>
          <p:nvPr/>
        </p:nvSpPr>
        <p:spPr>
          <a:xfrm>
            <a:off x="5394083" y="4310940"/>
            <a:ext cx="1801506" cy="7480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Polynomial Regression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C36979-0085-43FE-9376-090ACB3BD662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 flipH="1">
            <a:off x="2276536" y="3536544"/>
            <a:ext cx="2049558" cy="781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138138-397C-409A-B082-105A7B897BF2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4326094" y="3536544"/>
            <a:ext cx="0" cy="774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B4BE5C-0456-4C80-81F9-A98C8A392E40}"/>
              </a:ext>
            </a:extLst>
          </p:cNvPr>
          <p:cNvCxnSpPr>
            <a:stCxn id="28" idx="2"/>
            <a:endCxn id="31" idx="0"/>
          </p:cNvCxnSpPr>
          <p:nvPr/>
        </p:nvCxnSpPr>
        <p:spPr>
          <a:xfrm>
            <a:off x="4326094" y="3536544"/>
            <a:ext cx="1968742" cy="7743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7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id="{ECF34D25-0A3B-4C43-8152-27F47D07B488}"/>
              </a:ext>
            </a:extLst>
          </p:cNvPr>
          <p:cNvSpPr txBox="1">
            <a:spLocks/>
          </p:cNvSpPr>
          <p:nvPr/>
        </p:nvSpPr>
        <p:spPr>
          <a:xfrm>
            <a:off x="822960" y="434044"/>
            <a:ext cx="7543800" cy="702298"/>
          </a:xfrm>
          <a:prstGeom prst="rect">
            <a:avLst/>
          </a:prstGeom>
        </p:spPr>
        <p:txBody>
          <a:bodyPr/>
          <a:lstStyle>
            <a:lvl1pPr algn="l" defTabSz="6857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Simple Linear Regression   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81FABCBE-1AC6-462C-B180-8DE664A8C92F}"/>
              </a:ext>
            </a:extLst>
          </p:cNvPr>
          <p:cNvSpPr txBox="1">
            <a:spLocks/>
          </p:cNvSpPr>
          <p:nvPr/>
        </p:nvSpPr>
        <p:spPr>
          <a:xfrm>
            <a:off x="822960" y="1136342"/>
            <a:ext cx="7735114" cy="4944862"/>
          </a:xfrm>
          <a:prstGeom prst="rect">
            <a:avLst/>
          </a:prstGeom>
        </p:spPr>
        <p:txBody>
          <a:bodyPr/>
          <a:lstStyle>
            <a:lvl1pPr marL="68579" indent="-68579" algn="l" defTabSz="685784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42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29" indent="-137157" algn="l" defTabSz="685784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12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86" indent="-137157" algn="l" defTabSz="685784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9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42" indent="-137157" algn="l" defTabSz="685784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9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499" indent="-137157" algn="l" defTabSz="685784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9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4980" indent="-171446" algn="l" defTabSz="685784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76" indent="-171446" algn="l" defTabSz="685784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72" indent="-171446" algn="l" defTabSz="685784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69" indent="-171446" algn="l" defTabSz="685784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The simplest example of a regression is fitting a straight line to a set of paired observations</a:t>
            </a:r>
            <a:r>
              <a:rPr lang="en-US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(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x</a:t>
            </a:r>
            <a:r>
              <a:rPr lang="en-US" sz="2000" baseline="-25000" dirty="0">
                <a:solidFill>
                  <a:schemeClr val="tx1"/>
                </a:solidFill>
                <a:latin typeface="+mj-lt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, y</a:t>
            </a:r>
            <a:r>
              <a:rPr lang="en-US" sz="2000" baseline="-25000" dirty="0">
                <a:solidFill>
                  <a:schemeClr val="tx1"/>
                </a:solidFill>
                <a:latin typeface="+mj-lt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), (x</a:t>
            </a:r>
            <a:r>
              <a:rPr lang="en-US" sz="2000" baseline="-25000" dirty="0">
                <a:solidFill>
                  <a:schemeClr val="tx1"/>
                </a:solidFill>
                <a:latin typeface="+mj-lt"/>
              </a:rPr>
              <a:t>2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, y</a:t>
            </a:r>
            <a:r>
              <a:rPr lang="en-US" sz="2000" baseline="-25000" dirty="0">
                <a:solidFill>
                  <a:schemeClr val="tx1"/>
                </a:solidFill>
                <a:latin typeface="+mj-lt"/>
              </a:rPr>
              <a:t>2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), . . . , (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x</a:t>
            </a:r>
            <a:r>
              <a:rPr lang="en-US" sz="2000" baseline="-25000" dirty="0" err="1">
                <a:solidFill>
                  <a:schemeClr val="tx1"/>
                </a:solidFill>
                <a:latin typeface="+mj-lt"/>
              </a:rPr>
              <a:t>n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y</a:t>
            </a:r>
            <a:r>
              <a:rPr lang="en-US" sz="2000" baseline="-25000" dirty="0" err="1">
                <a:solidFill>
                  <a:schemeClr val="tx1"/>
                </a:solidFill>
                <a:latin typeface="+mj-lt"/>
              </a:rPr>
              <a:t>n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). 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dirty="0">
              <a:solidFill>
                <a:schemeClr val="tx1"/>
              </a:solidFill>
              <a:latin typeface="+mj-lt"/>
            </a:endParaRPr>
          </a:p>
          <a:p>
            <a:pPr marL="0" indent="0" algn="ctr">
              <a:buNone/>
            </a:pP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E428E0-59A8-4824-A320-F99D27A6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5188" y="6446842"/>
            <a:ext cx="585008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DF7F3C6-18BB-4494-96C8-28C392901223}"/>
              </a:ext>
            </a:extLst>
          </p:cNvPr>
          <p:cNvSpPr txBox="1">
            <a:spLocks/>
          </p:cNvSpPr>
          <p:nvPr/>
        </p:nvSpPr>
        <p:spPr>
          <a:xfrm>
            <a:off x="3031093" y="6442345"/>
            <a:ext cx="3287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214: Numerical Methods Sessional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4AFBB09-7137-49ED-9AD5-EF2F56F3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804" y="6446842"/>
            <a:ext cx="2944301" cy="365125"/>
          </a:xfrm>
        </p:spPr>
        <p:txBody>
          <a:bodyPr/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Jakaria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00F23C-6352-4771-AB61-BB8625754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716" b="262"/>
          <a:stretch/>
        </p:blipFill>
        <p:spPr>
          <a:xfrm>
            <a:off x="585926" y="2529568"/>
            <a:ext cx="2591753" cy="25908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4F299E-54D5-4267-86FB-9E2E2C26F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9593" y="2529568"/>
            <a:ext cx="2591754" cy="2627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2D0D0B-8127-4F83-AC75-8232A193D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1965" y="2529568"/>
            <a:ext cx="2693143" cy="262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5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id="{ECF34D25-0A3B-4C43-8152-27F47D07B488}"/>
              </a:ext>
            </a:extLst>
          </p:cNvPr>
          <p:cNvSpPr txBox="1">
            <a:spLocks/>
          </p:cNvSpPr>
          <p:nvPr/>
        </p:nvSpPr>
        <p:spPr>
          <a:xfrm>
            <a:off x="822960" y="434044"/>
            <a:ext cx="7543800" cy="702298"/>
          </a:xfrm>
          <a:prstGeom prst="rect">
            <a:avLst/>
          </a:prstGeom>
        </p:spPr>
        <p:txBody>
          <a:bodyPr/>
          <a:lstStyle>
            <a:lvl1pPr algn="l" defTabSz="6857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Simple Linear Regression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</p:spPr>
            <p:txBody>
              <a:bodyPr/>
              <a:lstStyle>
                <a:lvl1pPr marL="68579" indent="-68579" algn="l" defTabSz="685784" rtl="0" eaLnBrk="1" latinLnBrk="0" hangingPunct="1">
                  <a:lnSpc>
                    <a:spcPct val="110000"/>
                  </a:lnSpc>
                  <a:spcBef>
                    <a:spcPts val="900"/>
                  </a:spcBef>
                  <a:spcAft>
                    <a:spcPts val="15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42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8802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12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425186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562342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699499" indent="-137157" algn="l" defTabSz="685784" rtl="0" eaLnBrk="1" latinLnBrk="0" hangingPunct="1">
                  <a:lnSpc>
                    <a:spcPct val="100000"/>
                  </a:lnSpc>
                  <a:spcBef>
                    <a:spcPts val="150"/>
                  </a:spcBef>
                  <a:spcAft>
                    <a:spcPts val="300"/>
                  </a:spcAft>
                  <a:buClrTx/>
                  <a:buFont typeface="Calibri" pitchFamily="34" charset="0"/>
                  <a:buChar char="◦"/>
                  <a:defRPr sz="97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824980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4976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4972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4969" indent="-171446" algn="l" defTabSz="685784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spcAft>
                    <a:spcPts val="1200"/>
                  </a:spcAft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The mathematical expression for the straight line is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tx1"/>
                    </a:solidFill>
                    <a:latin typeface="+mj-lt"/>
                  </a:rPr>
                  <a:t>Where,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baseline="-25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𝑟𝑒𝑝𝑟𝑒𝑠𝑒𝑛𝑡𝑖𝑛𝑔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𝑖𝑛𝑡𝑒𝑟𝑐𝑒𝑝𝑡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baseline="-25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𝑠𝑙𝑜𝑝𝑒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𝑙𝑖𝑛𝑒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13">
                <a:extLst>
                  <a:ext uri="{FF2B5EF4-FFF2-40B4-BE49-F238E27FC236}">
                    <a16:creationId xmlns:a16="http://schemas.microsoft.com/office/drawing/2014/main" id="{81FABCBE-1AC6-462C-B180-8DE664A8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1136342"/>
                <a:ext cx="7735114" cy="4944862"/>
              </a:xfrm>
              <a:prstGeom prst="rect">
                <a:avLst/>
              </a:prstGeom>
              <a:blipFill>
                <a:blip r:embed="rId2"/>
                <a:stretch>
                  <a:fillRect l="-788" t="-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E428E0-59A8-4824-A320-F99D27A6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5188" y="6446842"/>
            <a:ext cx="585008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DF7F3C6-18BB-4494-96C8-28C392901223}"/>
              </a:ext>
            </a:extLst>
          </p:cNvPr>
          <p:cNvSpPr txBox="1">
            <a:spLocks/>
          </p:cNvSpPr>
          <p:nvPr/>
        </p:nvSpPr>
        <p:spPr>
          <a:xfrm>
            <a:off x="3031093" y="6442345"/>
            <a:ext cx="3287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214: Numerical Methods Sessional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4AFBB09-7137-49ED-9AD5-EF2F56F3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804" y="6446842"/>
            <a:ext cx="2944301" cy="365125"/>
          </a:xfrm>
        </p:spPr>
        <p:txBody>
          <a:bodyPr/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Jakaria</a:t>
            </a:r>
          </a:p>
        </p:txBody>
      </p:sp>
    </p:spTree>
    <p:extLst>
      <p:ext uri="{BB962C8B-B14F-4D97-AF65-F5344CB8AC3E}">
        <p14:creationId xmlns:p14="http://schemas.microsoft.com/office/powerpoint/2010/main" val="3010553429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646C36-D994-4DBD-9A53-9B2DFD8D7208}">
  <ds:schemaRefs>
    <ds:schemaRef ds:uri="http://purl.org/dc/elements/1.1/"/>
    <ds:schemaRef ds:uri="http://schemas.microsoft.com/office/2006/metadata/properties"/>
    <ds:schemaRef ds:uri="16c05727-aa75-4e4a-9b5f-8a80a1165891"/>
    <ds:schemaRef ds:uri="http://schemas.microsoft.com/office/2006/documentManagement/types"/>
    <ds:schemaRef ds:uri="http://www.w3.org/XML/1998/namespace"/>
    <ds:schemaRef ds:uri="http://purl.org/dc/dcmitype/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47854D2-C2B1-4273-BEE8-C059778BC5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A4E875-040F-4F4E-A5A7-1188084B7F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1199</Words>
  <Application>Microsoft Office PowerPoint</Application>
  <PresentationFormat>On-screen Show (4:3)</PresentationFormat>
  <Paragraphs>219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Bahnschrift</vt:lpstr>
      <vt:lpstr>Bookman Old Style</vt:lpstr>
      <vt:lpstr>Calibri</vt:lpstr>
      <vt:lpstr>Cambria Math</vt:lpstr>
      <vt:lpstr>Franklin Gothic Book</vt:lpstr>
      <vt:lpstr>Times New Roman</vt:lpstr>
      <vt:lpstr>TimesLTStd-Roman</vt:lpstr>
      <vt:lpstr>1_RetrospectVTI</vt:lpstr>
      <vt:lpstr>   CSE-214: Numerical Methods Sessional</vt:lpstr>
      <vt:lpstr>Linear Regression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2020-10-30T09:38:29Z</dcterms:created>
  <dcterms:modified xsi:type="dcterms:W3CDTF">2020-11-11T03:23:08Z</dcterms:modified>
</cp:coreProperties>
</file>